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28" r:id="rId2"/>
    <p:sldId id="330" r:id="rId3"/>
    <p:sldId id="371" r:id="rId4"/>
    <p:sldId id="373" r:id="rId5"/>
    <p:sldId id="374" r:id="rId6"/>
    <p:sldId id="375" r:id="rId7"/>
    <p:sldId id="376" r:id="rId8"/>
    <p:sldId id="421" r:id="rId9"/>
    <p:sldId id="422" r:id="rId10"/>
    <p:sldId id="420" r:id="rId11"/>
    <p:sldId id="413" r:id="rId12"/>
    <p:sldId id="414" r:id="rId13"/>
    <p:sldId id="415" r:id="rId14"/>
    <p:sldId id="416" r:id="rId15"/>
    <p:sldId id="377" r:id="rId16"/>
    <p:sldId id="379" r:id="rId17"/>
    <p:sldId id="380" r:id="rId18"/>
    <p:sldId id="383" r:id="rId19"/>
    <p:sldId id="423" r:id="rId20"/>
    <p:sldId id="417" r:id="rId21"/>
    <p:sldId id="384" r:id="rId22"/>
    <p:sldId id="386" r:id="rId23"/>
    <p:sldId id="399" r:id="rId24"/>
    <p:sldId id="400" r:id="rId25"/>
    <p:sldId id="401" r:id="rId26"/>
    <p:sldId id="402" r:id="rId27"/>
    <p:sldId id="404" r:id="rId28"/>
    <p:sldId id="405" r:id="rId29"/>
    <p:sldId id="407" r:id="rId30"/>
    <p:sldId id="408" r:id="rId31"/>
    <p:sldId id="418" r:id="rId32"/>
    <p:sldId id="369" r:id="rId33"/>
    <p:sldId id="42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38" autoAdjust="0"/>
  </p:normalViewPr>
  <p:slideViewPr>
    <p:cSldViewPr snapToGrid="0" snapToObjects="1">
      <p:cViewPr>
        <p:scale>
          <a:sx n="81" d="100"/>
          <a:sy n="81" d="100"/>
        </p:scale>
        <p:origin x="-280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26DC8-4398-48B9-B68D-6DF016973682}" type="datetimeFigureOut">
              <a:rPr lang="en-US" smtClean="0"/>
              <a:pPr/>
              <a:t>11/11/18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59042-8FAA-44D4-AD18-921A573C5D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73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cs typeface="Times New Roman" pitchFamily="18" charset="0"/>
              </a:rPr>
              <a:t>Should be advised to modify  lifestyle and diet  .  </a:t>
            </a:r>
            <a:r>
              <a:rPr lang="en-US" sz="1200" dirty="0" smtClean="0"/>
              <a:t>Iron overload leading to oxidative damage is the </a:t>
            </a:r>
            <a:r>
              <a:rPr lang="en-US" sz="1200" dirty="0" err="1" smtClean="0"/>
              <a:t>centre</a:t>
            </a:r>
            <a:r>
              <a:rPr lang="en-US" sz="1200" dirty="0" smtClean="0"/>
              <a:t> of all complications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cs typeface="Times New Roman" pitchFamily="18" charset="0"/>
              </a:rPr>
              <a:t>Folic acid supplementation  5 mg/day, to prevent fetal neural tube defects, as well as significant increase in pre delivery </a:t>
            </a:r>
            <a:r>
              <a:rPr lang="en-US" sz="1200" dirty="0" err="1" smtClean="0">
                <a:cs typeface="Times New Roman" pitchFamily="18" charset="0"/>
              </a:rPr>
              <a:t>Hb</a:t>
            </a:r>
            <a:r>
              <a:rPr lang="en-US" sz="1200" dirty="0" smtClean="0">
                <a:cs typeface="Times New Roman" pitchFamily="18" charset="0"/>
              </a:rPr>
              <a:t> level, and in heterozygous cases  prevent superimposed </a:t>
            </a:r>
            <a:r>
              <a:rPr lang="en-US" sz="1200" dirty="0" err="1" smtClean="0">
                <a:cs typeface="Times New Roman" pitchFamily="18" charset="0"/>
              </a:rPr>
              <a:t>megaloblastic</a:t>
            </a:r>
            <a:r>
              <a:rPr lang="en-US" sz="1200" dirty="0" smtClean="0">
                <a:cs typeface="Times New Roman" pitchFamily="18" charset="0"/>
              </a:rPr>
              <a:t>  </a:t>
            </a:r>
            <a:r>
              <a:rPr lang="en-US" sz="1200" dirty="0" err="1" smtClean="0">
                <a:cs typeface="Times New Roman" pitchFamily="18" charset="0"/>
              </a:rPr>
              <a:t>anaemia</a:t>
            </a:r>
            <a:endParaRPr lang="en-US" sz="1200" dirty="0" smtClean="0"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Universal Health Coverage Forum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2017,  taking place in Tokyo, Japan.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Mandelian</a:t>
            </a:r>
            <a:r>
              <a:rPr lang="en-US" dirty="0" smtClean="0"/>
              <a:t> Recessive manner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59042-8FAA-44D4-AD18-921A573C5DF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7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560F-F617-46B0-84ED-CBE0A7282DC5}" type="datetimeFigureOut">
              <a:rPr lang="en-US" smtClean="0"/>
              <a:pPr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8A69-ADA3-4BD9-A4A0-691D0E85D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560F-F617-46B0-84ED-CBE0A7282DC5}" type="datetimeFigureOut">
              <a:rPr lang="en-US" smtClean="0"/>
              <a:pPr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8A69-ADA3-4BD9-A4A0-691D0E85D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560F-F617-46B0-84ED-CBE0A7282DC5}" type="datetimeFigureOut">
              <a:rPr lang="en-US" smtClean="0"/>
              <a:pPr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8A69-ADA3-4BD9-A4A0-691D0E85D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560F-F617-46B0-84ED-CBE0A7282DC5}" type="datetimeFigureOut">
              <a:rPr lang="en-US" smtClean="0"/>
              <a:pPr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8A69-ADA3-4BD9-A4A0-691D0E85D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560F-F617-46B0-84ED-CBE0A7282DC5}" type="datetimeFigureOut">
              <a:rPr lang="en-US" smtClean="0"/>
              <a:pPr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8A69-ADA3-4BD9-A4A0-691D0E85D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560F-F617-46B0-84ED-CBE0A7282DC5}" type="datetimeFigureOut">
              <a:rPr lang="en-US" smtClean="0"/>
              <a:pPr/>
              <a:t>11/11/18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8A69-ADA3-4BD9-A4A0-691D0E85D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560F-F617-46B0-84ED-CBE0A7282DC5}" type="datetimeFigureOut">
              <a:rPr lang="en-US" smtClean="0"/>
              <a:pPr/>
              <a:t>11/11/18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8A69-ADA3-4BD9-A4A0-691D0E85D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560F-F617-46B0-84ED-CBE0A7282DC5}" type="datetimeFigureOut">
              <a:rPr lang="en-US" smtClean="0"/>
              <a:pPr/>
              <a:t>11/11/18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8A69-ADA3-4BD9-A4A0-691D0E85D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560F-F617-46B0-84ED-CBE0A7282DC5}" type="datetimeFigureOut">
              <a:rPr lang="en-US" smtClean="0"/>
              <a:pPr/>
              <a:t>11/11/18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8A69-ADA3-4BD9-A4A0-691D0E85D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560F-F617-46B0-84ED-CBE0A7282DC5}" type="datetimeFigureOut">
              <a:rPr lang="en-US" smtClean="0"/>
              <a:pPr/>
              <a:t>11/11/18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8A69-ADA3-4BD9-A4A0-691D0E85D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560F-F617-46B0-84ED-CBE0A7282DC5}" type="datetimeFigureOut">
              <a:rPr lang="en-US" smtClean="0"/>
              <a:pPr/>
              <a:t>11/11/18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8A69-ADA3-4BD9-A4A0-691D0E85D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5560F-F617-46B0-84ED-CBE0A7282DC5}" type="datetimeFigureOut">
              <a:rPr lang="en-US" smtClean="0"/>
              <a:pPr/>
              <a:t>11/11/18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68A69-ADA3-4BD9-A4A0-691D0E85D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6.jpeg"/><Relationship Id="rId6" Type="http://schemas.openxmlformats.org/officeDocument/2006/relationships/image" Target="../media/image28.jpe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745158" y="583324"/>
            <a:ext cx="7484467" cy="1838937"/>
          </a:xfrm>
          <a:prstGeom prst="flowChartTerminator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Fertility, Prenatal Diagnosis &amp; Pregnancy in  </a:t>
            </a:r>
            <a:r>
              <a:rPr lang="en-US" sz="3600" b="1" dirty="0" err="1" smtClean="0">
                <a:solidFill>
                  <a:schemeClr val="tx1"/>
                </a:solidFill>
              </a:rPr>
              <a:t>Thalassemia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38049" y="3026980"/>
            <a:ext cx="6970859" cy="1587354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Prof. Firoza Begum</a:t>
            </a:r>
          </a:p>
          <a:p>
            <a:pPr algn="ctr"/>
            <a:r>
              <a:rPr lang="en-US" sz="2400" b="1" dirty="0" smtClean="0">
                <a:solidFill>
                  <a:srgbClr val="0033CC"/>
                </a:solidFill>
              </a:rPr>
              <a:t>High Risk Pregnancy &amp; Infertility Specialist</a:t>
            </a:r>
          </a:p>
          <a:p>
            <a:pPr algn="ctr"/>
            <a:r>
              <a:rPr lang="en-US" sz="2400" b="1" dirty="0" smtClean="0">
                <a:solidFill>
                  <a:srgbClr val="0033CC"/>
                </a:solidFill>
              </a:rPr>
              <a:t>     Chairman, Fetomaternal Medicine </a:t>
            </a:r>
            <a:r>
              <a:rPr lang="en-US" sz="2400" b="1" dirty="0" err="1" smtClean="0">
                <a:solidFill>
                  <a:srgbClr val="0033CC"/>
                </a:solidFill>
              </a:rPr>
              <a:t>Dept</a:t>
            </a:r>
            <a:r>
              <a:rPr lang="en-US" sz="2400" b="1" dirty="0" smtClean="0">
                <a:solidFill>
                  <a:srgbClr val="0033CC"/>
                </a:solidFill>
              </a:rPr>
              <a:t>, BSMMU</a:t>
            </a:r>
          </a:p>
        </p:txBody>
      </p:sp>
      <p:pic>
        <p:nvPicPr>
          <p:cNvPr id="116738" name="Picture 2" descr="Image result for Fertility, Prenatal Diagnosis &amp; Pregnancy in Thalassem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500" y="5332396"/>
            <a:ext cx="2146196" cy="1250338"/>
          </a:xfrm>
          <a:prstGeom prst="roundRect">
            <a:avLst>
              <a:gd name="adj" fmla="val 16667"/>
            </a:avLst>
          </a:prstGeom>
          <a:ln w="1905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740" name="Picture 4" descr="Image result for Fertility, Prenatal Diagnosis &amp; Pregnancy in Thalassem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79695" y="5332396"/>
            <a:ext cx="2200575" cy="1250338"/>
          </a:xfrm>
          <a:prstGeom prst="roundRect">
            <a:avLst>
              <a:gd name="adj" fmla="val 16667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742" name="Picture 6" descr="Image result for Thalassem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0271" y="5332396"/>
            <a:ext cx="2098894" cy="1245472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744" name="Picture 8" descr="Image result for Thalassemi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8457" y="5332396"/>
            <a:ext cx="2098894" cy="1225374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861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158133"/>
            <a:ext cx="8229600" cy="105581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smtClean="0"/>
              <a:t>Prevention -Carrier detection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5971" y="1765738"/>
            <a:ext cx="8229600" cy="4083278"/>
          </a:xfrm>
          <a:prstGeom prst="round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346075" indent="-346075" algn="just">
              <a:buFont typeface="Wingdings" pitchFamily="2" charset="2"/>
              <a:buChar char="Ø"/>
            </a:pPr>
            <a:r>
              <a:rPr lang="en-US" sz="2400" dirty="0" smtClean="0"/>
              <a:t>Carrier screening  can be made  available  to school going children, high-risk communities, extended family of the affected individual, pre-marital , husband if wife  is carrier or routine antenatal screening  at 10-1 2 weeks</a:t>
            </a:r>
          </a:p>
          <a:p>
            <a:pPr marL="346075" indent="-346075" algn="just">
              <a:buFont typeface="Wingdings" pitchFamily="2" charset="2"/>
              <a:buChar char="Ø"/>
            </a:pPr>
            <a:r>
              <a:rPr lang="en-US" sz="2400" dirty="0" smtClean="0"/>
              <a:t>Screening policy  in Cyprus, implemented since1970s  (including prenatal screening and abortion)  reduced  disease from 1 in 158 to almost 0</a:t>
            </a:r>
          </a:p>
          <a:p>
            <a:pPr marL="346075" indent="-346075" algn="just">
              <a:buFont typeface="Wingdings" pitchFamily="2" charset="2"/>
              <a:buChar char="Ø"/>
            </a:pPr>
            <a:r>
              <a:rPr lang="en-US" sz="2400" dirty="0" smtClean="0"/>
              <a:t>In Iran - premarital screening -  Man’s red cell indices  </a:t>
            </a:r>
          </a:p>
          <a:p>
            <a:pPr marL="346075" indent="-346075" algn="just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FF6600"/>
                </a:solidFill>
              </a:rPr>
              <a:t>We must adopt  our own policy</a:t>
            </a:r>
          </a:p>
        </p:txBody>
      </p:sp>
    </p:spTree>
    <p:extLst>
      <p:ext uri="{BB962C8B-B14F-4D97-AF65-F5344CB8AC3E}">
        <p14:creationId xmlns:p14="http://schemas.microsoft.com/office/powerpoint/2010/main" val="447560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158133"/>
            <a:ext cx="8229600" cy="105581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smtClean="0"/>
              <a:t>Prevention -Carrier detection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5971" y="1765738"/>
            <a:ext cx="8229600" cy="4083278"/>
          </a:xfrm>
          <a:prstGeom prst="round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346075" indent="-346075" algn="just">
              <a:buFont typeface="Wingdings" pitchFamily="2" charset="2"/>
              <a:buChar char="Ø"/>
            </a:pPr>
            <a:r>
              <a:rPr lang="en-US" sz="2400" dirty="0" smtClean="0"/>
              <a:t>Carrier screening  can be made  available  to school going children, high-risk communities, extended family of the affected individual, pre-marital , husband if wife  is carrier or routine antenatal screening  at 10-1 2 weeks</a:t>
            </a:r>
          </a:p>
          <a:p>
            <a:pPr marL="346075" indent="-346075" algn="just">
              <a:buFont typeface="Wingdings" pitchFamily="2" charset="2"/>
              <a:buChar char="Ø"/>
            </a:pPr>
            <a:r>
              <a:rPr lang="en-US" sz="2400" dirty="0" smtClean="0"/>
              <a:t>Screening policy  in Cyprus, implemented since1970s  (including prenatal screening and abortion)  reduced  disease from 1 in 158 to almost 0</a:t>
            </a:r>
          </a:p>
          <a:p>
            <a:pPr marL="346075" indent="-346075" algn="just">
              <a:buFont typeface="Wingdings" pitchFamily="2" charset="2"/>
              <a:buChar char="Ø"/>
            </a:pPr>
            <a:r>
              <a:rPr lang="en-US" sz="2400" dirty="0" smtClean="0"/>
              <a:t>In Iran - premarital screening -  Man’s red cell indices  </a:t>
            </a:r>
          </a:p>
          <a:p>
            <a:pPr marL="346075" indent="-346075" algn="just"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FF6600"/>
                </a:solidFill>
              </a:rPr>
              <a:t>We must adopt  our own policy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158133"/>
            <a:ext cx="8229600" cy="105581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200" b="1" dirty="0" smtClean="0"/>
              <a:t>Detection of </a:t>
            </a:r>
            <a:r>
              <a:rPr lang="en-US" sz="3200" b="1" dirty="0" err="1" smtClean="0"/>
              <a:t>Thalassemia</a:t>
            </a:r>
            <a:r>
              <a:rPr lang="en-US" sz="3200" b="1" dirty="0" smtClean="0"/>
              <a:t> in pregnancy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73667" y="1806222"/>
            <a:ext cx="7281333" cy="606778"/>
          </a:xfrm>
          <a:prstGeom prst="roundRect">
            <a:avLst/>
          </a:prstGeom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Early detection should be part of good medical practice 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425971" y="2878667"/>
            <a:ext cx="8229600" cy="3132666"/>
          </a:xfrm>
          <a:prstGeom prst="round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346075" indent="-346075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Diagnosis of </a:t>
            </a:r>
            <a:r>
              <a:rPr lang="en-US" sz="2400" dirty="0" err="1" smtClean="0"/>
              <a:t>thalasaemia</a:t>
            </a:r>
            <a:r>
              <a:rPr lang="en-US" sz="2400" dirty="0" smtClean="0"/>
              <a:t> during pregnancy is difficult, iron deficiency   also cause </a:t>
            </a:r>
            <a:r>
              <a:rPr lang="en-US" sz="2400" dirty="0" err="1" smtClean="0"/>
              <a:t>microcytosis</a:t>
            </a:r>
            <a:endParaRPr lang="en-US" sz="2400" dirty="0" smtClean="0"/>
          </a:p>
          <a:p>
            <a:pPr marL="346075" indent="-346075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low MCV often  is the first or only clue </a:t>
            </a:r>
          </a:p>
          <a:p>
            <a:pPr marL="346075" indent="-346075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Exclusion of iron deficiency by  S. Iron, TIBC &amp; Ferritin</a:t>
            </a:r>
          </a:p>
          <a:p>
            <a:pPr marL="346075" indent="-346075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Hb-Electrophoresis – in suspicious cases</a:t>
            </a:r>
          </a:p>
          <a:p>
            <a:pPr marL="346075" indent="-346075" algn="just">
              <a:buFont typeface="Wingdings" pitchFamily="2" charset="2"/>
              <a:buChar char="Ø"/>
            </a:pPr>
            <a:r>
              <a:rPr lang="en-US" sz="2400" dirty="0" smtClean="0">
                <a:cs typeface="Times New Roman" pitchFamily="18" charset="0"/>
              </a:rPr>
              <a:t>Where both parents are  found carriers,  counseling for prenatal diagnosis should be done</a:t>
            </a:r>
          </a:p>
          <a:p>
            <a:pPr marL="346075" indent="-346075" algn="just">
              <a:buFont typeface="Wingdings" pitchFamily="2" charset="2"/>
              <a:buChar char="Ø"/>
            </a:pPr>
            <a:r>
              <a:rPr lang="en-US" sz="2400" dirty="0" smtClean="0">
                <a:cs typeface="Times New Roman" pitchFamily="18" charset="0"/>
              </a:rPr>
              <a:t>The couple be informed -possibility (25%) of a TM fetus.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158133"/>
            <a:ext cx="8229600" cy="105581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smtClean="0">
                <a:latin typeface="Times New Roman" pitchFamily="18" charset="0"/>
              </a:rPr>
              <a:t>Prevention--Prenatal diagnosis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1721555"/>
            <a:ext cx="8229599" cy="3607189"/>
          </a:xfrm>
          <a:prstGeom prst="roundRect">
            <a:avLst/>
          </a:prstGeom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84163" indent="-284163" algn="just">
              <a:buFont typeface="Wingdings" pitchFamily="2" charset="2"/>
              <a:buChar char="Ø"/>
            </a:pPr>
            <a:r>
              <a:rPr lang="en-US" sz="2400" dirty="0" smtClean="0"/>
              <a:t>Needs DNA  analysis of </a:t>
            </a:r>
            <a:r>
              <a:rPr lang="en-US" sz="2400" dirty="0" err="1" smtClean="0"/>
              <a:t>foetal</a:t>
            </a:r>
            <a:r>
              <a:rPr lang="en-US" sz="2400" dirty="0" smtClean="0"/>
              <a:t> cells either by  </a:t>
            </a:r>
          </a:p>
          <a:p>
            <a:pPr marL="568325" indent="282575" algn="just">
              <a:buFont typeface="Wingdings" pitchFamily="2" charset="2"/>
              <a:buChar char="ü"/>
            </a:pPr>
            <a:r>
              <a:rPr lang="en-US" sz="2400" dirty="0" smtClean="0"/>
              <a:t>Amniocentesis  (15-18 weeks) or </a:t>
            </a:r>
          </a:p>
          <a:p>
            <a:pPr marL="568325" indent="282575" algn="just">
              <a:buFont typeface="Wingdings" pitchFamily="2" charset="2"/>
              <a:buChar char="ü"/>
            </a:pPr>
            <a:r>
              <a:rPr lang="en-US" sz="2400" dirty="0" err="1" smtClean="0"/>
              <a:t>Chorion</a:t>
            </a:r>
            <a:r>
              <a:rPr lang="en-US" sz="2400" dirty="0" smtClean="0"/>
              <a:t> villous sampling (11- 13+6 weeks)</a:t>
            </a:r>
          </a:p>
          <a:p>
            <a:pPr marL="284163" indent="-284163" algn="just">
              <a:buFont typeface="Wingdings" pitchFamily="2" charset="2"/>
              <a:buChar char="Ø"/>
            </a:pPr>
            <a:r>
              <a:rPr lang="en-US" sz="2400" dirty="0" smtClean="0"/>
              <a:t>Chorionic </a:t>
            </a:r>
            <a:r>
              <a:rPr lang="en-US" sz="2400" dirty="0" err="1" smtClean="0"/>
              <a:t>villus</a:t>
            </a:r>
            <a:r>
              <a:rPr lang="en-US" sz="2400" dirty="0" smtClean="0"/>
              <a:t> sampling has  advantages of  early diagnosis during the first trimester  </a:t>
            </a:r>
          </a:p>
          <a:p>
            <a:pPr marL="284163" indent="-284163" algn="just">
              <a:buFont typeface="Wingdings" pitchFamily="2" charset="2"/>
              <a:buChar char="Ø"/>
            </a:pPr>
            <a:r>
              <a:rPr lang="en-US" sz="2400" dirty="0" smtClean="0"/>
              <a:t>On the contrary, amniocentesis has the drawback of being feasible only after the 15th week.</a:t>
            </a:r>
          </a:p>
          <a:p>
            <a:pPr marL="284163" indent="-284163" algn="just">
              <a:buFont typeface="Wingdings" pitchFamily="2" charset="2"/>
              <a:buChar char="Ø"/>
            </a:pPr>
            <a:r>
              <a:rPr lang="en-US" sz="2400" dirty="0" smtClean="0"/>
              <a:t>The risk of miscarriage does not differ between these invasive procedures, and is estimated to be less than 1% </a:t>
            </a:r>
            <a:endParaRPr lang="en-US" sz="2400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381001" y="5896349"/>
            <a:ext cx="8589606" cy="578882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Rosatelli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MC,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Tuveri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T,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Scalas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MT, et al.  Hum Genet. 1992;89:585–589. </a:t>
            </a:r>
          </a:p>
          <a:p>
            <a:pPr algn="just">
              <a:buNone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Lau KT, Leung YT, Fung YT, Chan LW,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Sahota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DS, Leung NT.  Chin Med J (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Engl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 2005;118:1675–1681.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158133"/>
            <a:ext cx="8229600" cy="105581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smtClean="0"/>
              <a:t>Amniocentesis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pic>
        <p:nvPicPr>
          <p:cNvPr id="5" name="Picture 4" descr="Image0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01800"/>
            <a:ext cx="3581400" cy="4394200"/>
          </a:xfrm>
          <a:prstGeom prst="rect">
            <a:avLst/>
          </a:prstGeom>
          <a:noFill/>
        </p:spPr>
      </p:pic>
      <p:pic>
        <p:nvPicPr>
          <p:cNvPr id="7" name="Picture 6" descr="Image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572000"/>
            <a:ext cx="1306513" cy="1524000"/>
          </a:xfrm>
          <a:prstGeom prst="rect">
            <a:avLst/>
          </a:prstGeom>
          <a:noFill/>
        </p:spPr>
      </p:pic>
      <p:pic>
        <p:nvPicPr>
          <p:cNvPr id="8" name="Picture 5" descr="Image0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00600" y="1701800"/>
            <a:ext cx="3810000" cy="43942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158133"/>
            <a:ext cx="8229600" cy="105581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err="1" smtClean="0">
                <a:solidFill>
                  <a:schemeClr val="tx1"/>
                </a:solidFill>
              </a:rPr>
              <a:t>Chorion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Villus</a:t>
            </a:r>
            <a:r>
              <a:rPr lang="en-US" sz="3600" b="1" dirty="0" smtClean="0">
                <a:solidFill>
                  <a:schemeClr val="tx1"/>
                </a:solidFill>
              </a:rPr>
              <a:t> Biopsy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pic>
        <p:nvPicPr>
          <p:cNvPr id="5" name="Picture 4" descr="amniocente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38" y="1868399"/>
            <a:ext cx="4079875" cy="3460750"/>
          </a:xfrm>
          <a:prstGeom prst="rect">
            <a:avLst/>
          </a:prstGeom>
          <a:noFill/>
        </p:spPr>
      </p:pic>
      <p:pic>
        <p:nvPicPr>
          <p:cNvPr id="7" name="Picture 3" descr="Chorionic Villous Sampl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733461"/>
            <a:ext cx="4430713" cy="359568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158133"/>
            <a:ext cx="8229600" cy="1891384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ctr">
              <a:buClr>
                <a:schemeClr val="accent1"/>
              </a:buClr>
              <a:buSzPct val="68000"/>
              <a:defRPr/>
            </a:pP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Pregnancy  in  Thalassemia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6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must be planned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5971" y="2963913"/>
            <a:ext cx="8229600" cy="1923401"/>
          </a:xfrm>
          <a:prstGeom prst="round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b="1" dirty="0" smtClean="0">
                <a:ln w="11430"/>
                <a:solidFill>
                  <a:schemeClr val="bg2">
                    <a:lumMod val="10000"/>
                  </a:schemeClr>
                </a:solidFill>
                <a:latin typeface="Arial"/>
              </a:rPr>
              <a:t>Needs  management by multidisciplinary team  </a:t>
            </a:r>
          </a:p>
          <a:p>
            <a:pPr algn="ctr"/>
            <a:r>
              <a:rPr lang="en-US" sz="2400" b="1" dirty="0" smtClean="0">
                <a:ln w="11430"/>
                <a:solidFill>
                  <a:schemeClr val="bg2">
                    <a:lumMod val="10000"/>
                  </a:schemeClr>
                </a:solidFill>
                <a:latin typeface="Arial"/>
              </a:rPr>
              <a:t>with</a:t>
            </a:r>
          </a:p>
          <a:p>
            <a:pPr algn="ctr"/>
            <a:r>
              <a:rPr lang="en-US" sz="2400" b="1" dirty="0" smtClean="0">
                <a:ln w="11430"/>
                <a:solidFill>
                  <a:schemeClr val="bg2">
                    <a:lumMod val="10000"/>
                  </a:schemeClr>
                </a:solidFill>
                <a:latin typeface="Arial"/>
              </a:rPr>
              <a:t>Fetomaternal medicine specialist &amp;  </a:t>
            </a:r>
            <a:r>
              <a:rPr lang="en-US" sz="2400" b="1" dirty="0" err="1" smtClean="0">
                <a:ln w="11430"/>
                <a:solidFill>
                  <a:schemeClr val="bg2">
                    <a:lumMod val="10000"/>
                  </a:schemeClr>
                </a:solidFill>
                <a:latin typeface="Arial"/>
              </a:rPr>
              <a:t>haematologist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158133"/>
            <a:ext cx="8229600" cy="105581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smtClean="0"/>
              <a:t>Pre-pregnancy </a:t>
            </a:r>
            <a:r>
              <a:rPr lang="en-US" sz="3600" b="1" dirty="0" err="1" smtClean="0"/>
              <a:t>counselling</a:t>
            </a:r>
            <a:r>
              <a:rPr lang="en-US" sz="3600" dirty="0" smtClean="0"/>
              <a:t> 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1671145"/>
            <a:ext cx="4569372" cy="3563007"/>
          </a:xfrm>
          <a:prstGeom prst="roundRect">
            <a:avLst/>
          </a:prstGeom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400" b="1" dirty="0" smtClean="0"/>
              <a:t>Has a three-fold purpose- </a:t>
            </a:r>
          </a:p>
          <a:p>
            <a:pPr marL="514350" indent="-514350" algn="just">
              <a:buAutoNum type="alphaLcParenBoth"/>
            </a:pPr>
            <a:r>
              <a:rPr lang="en-US" sz="2400" dirty="0" smtClean="0"/>
              <a:t>evaluation of eligibility</a:t>
            </a:r>
          </a:p>
          <a:p>
            <a:pPr marL="514350" indent="-514350" algn="just">
              <a:buAutoNum type="alphaLcParenBoth"/>
            </a:pPr>
            <a:r>
              <a:rPr lang="en-US" sz="2400" dirty="0" smtClean="0"/>
              <a:t>physicians to review medications involved</a:t>
            </a:r>
          </a:p>
          <a:p>
            <a:pPr marL="514350" indent="-514350" algn="just">
              <a:buAutoNum type="alphaLcParenBoth"/>
            </a:pPr>
            <a:r>
              <a:rPr lang="en-US" sz="2400" dirty="0" smtClean="0"/>
              <a:t>physician/s, patient and partner to discuss the risks associated with induced fertility and pregnancy. </a:t>
            </a:r>
          </a:p>
        </p:txBody>
      </p:sp>
      <p:pic>
        <p:nvPicPr>
          <p:cNvPr id="55298" name="Picture 2" descr="Image result for Pre-pregnancy counselling in banglade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855" y="1891862"/>
            <a:ext cx="3423745" cy="3342290"/>
          </a:xfrm>
          <a:prstGeom prst="ellipse">
            <a:avLst/>
          </a:prstGeom>
          <a:ln w="1905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158133"/>
            <a:ext cx="8229600" cy="105581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err="1" smtClean="0"/>
              <a:t>Prepregnancy</a:t>
            </a:r>
            <a:r>
              <a:rPr lang="en-US" sz="3600" b="1" dirty="0" smtClean="0"/>
              <a:t> planning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792111"/>
            <a:ext cx="5080000" cy="4388556"/>
          </a:xfrm>
          <a:prstGeom prst="round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 algn="just">
              <a:buFont typeface="Wingdings" charset="2"/>
              <a:buChar char="§"/>
            </a:pPr>
            <a:r>
              <a:rPr lang="en-US" sz="2300" dirty="0" smtClean="0">
                <a:cs typeface="Times New Roman" pitchFamily="18" charset="0"/>
              </a:rPr>
              <a:t>Medication review, cardiac function, liver function, screening for </a:t>
            </a:r>
            <a:r>
              <a:rPr lang="en-US" sz="2300" dirty="0" err="1" smtClean="0">
                <a:cs typeface="Times New Roman" pitchFamily="18" charset="0"/>
              </a:rPr>
              <a:t>endocrinological</a:t>
            </a:r>
            <a:r>
              <a:rPr lang="en-US" sz="2300" dirty="0" smtClean="0">
                <a:cs typeface="Times New Roman" pitchFamily="18" charset="0"/>
              </a:rPr>
              <a:t> abnormalities, infection control should be considered in </a:t>
            </a:r>
            <a:r>
              <a:rPr lang="en-US" sz="2300" dirty="0" err="1" smtClean="0">
                <a:cs typeface="Times New Roman" pitchFamily="18" charset="0"/>
              </a:rPr>
              <a:t>prepregnancy</a:t>
            </a:r>
            <a:r>
              <a:rPr lang="en-US" sz="2300" dirty="0" smtClean="0">
                <a:cs typeface="Times New Roman" pitchFamily="18" charset="0"/>
              </a:rPr>
              <a:t> evaluation and during pregnancy management </a:t>
            </a:r>
          </a:p>
          <a:p>
            <a:pPr marL="342900" indent="-342900" algn="just">
              <a:buFont typeface="Wingdings" charset="2"/>
              <a:buChar char="§"/>
            </a:pPr>
            <a:r>
              <a:rPr lang="en-US" sz="2300" b="1" dirty="0" smtClean="0">
                <a:solidFill>
                  <a:srgbClr val="FF6600"/>
                </a:solidFill>
              </a:rPr>
              <a:t>Hemoglobin concentration must be maintained over 10 g/</a:t>
            </a:r>
            <a:r>
              <a:rPr lang="en-US" sz="2300" b="1" dirty="0" err="1" smtClean="0">
                <a:solidFill>
                  <a:srgbClr val="FF6600"/>
                </a:solidFill>
              </a:rPr>
              <a:t>dL</a:t>
            </a:r>
            <a:r>
              <a:rPr lang="en-US" sz="2300" b="1" dirty="0" smtClean="0">
                <a:solidFill>
                  <a:srgbClr val="FF6600"/>
                </a:solidFill>
              </a:rPr>
              <a:t>, and </a:t>
            </a:r>
            <a:r>
              <a:rPr lang="en-US" sz="2300" b="1" dirty="0" err="1" smtClean="0">
                <a:solidFill>
                  <a:srgbClr val="FF6600"/>
                </a:solidFill>
              </a:rPr>
              <a:t>chelation</a:t>
            </a:r>
            <a:r>
              <a:rPr lang="en-US" sz="2300" b="1" dirty="0" smtClean="0">
                <a:solidFill>
                  <a:srgbClr val="FF6600"/>
                </a:solidFill>
              </a:rPr>
              <a:t> must be stopped </a:t>
            </a:r>
            <a:r>
              <a:rPr lang="en-US" sz="2300" dirty="0" smtClean="0"/>
              <a:t>as soon as pregnancy is diagnosed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cs typeface="Times New Roman" pitchFamily="18" charset="0"/>
            </a:endParaRP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 cstate="print"/>
          <a:srcRect l="30898" r="32024" b="56897"/>
          <a:stretch>
            <a:fillRect/>
          </a:stretch>
        </p:blipFill>
        <p:spPr bwMode="auto">
          <a:xfrm rot="16200000">
            <a:off x="5245197" y="2191356"/>
            <a:ext cx="4219224" cy="3420728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 Diagonal Corner Rectangle 4"/>
          <p:cNvSpPr/>
          <p:nvPr/>
        </p:nvSpPr>
        <p:spPr>
          <a:xfrm>
            <a:off x="2885062" y="6320730"/>
            <a:ext cx="2916648" cy="442674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 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Green-top Guideline No. 66 March 2014</a:t>
            </a:r>
            <a:endParaRPr lang="en-US" sz="1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158133"/>
            <a:ext cx="8229600" cy="105581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smtClean="0">
                <a:cs typeface="Times New Roman" pitchFamily="18" charset="0"/>
              </a:rPr>
              <a:t>Cardiac assessment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1538224"/>
            <a:ext cx="8229600" cy="1882894"/>
          </a:xfrm>
          <a:prstGeom prst="roundRect">
            <a:avLst/>
          </a:prstGeom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84163" indent="-284163" algn="just">
              <a:buFont typeface="Wingdings" pitchFamily="2" charset="2"/>
              <a:buChar char="Ø"/>
            </a:pPr>
            <a:r>
              <a:rPr lang="en-US" sz="2400" dirty="0" smtClean="0">
                <a:cs typeface="Times New Roman" pitchFamily="18" charset="0"/>
              </a:rPr>
              <a:t>All women should be assessed by a cardiologist with expertise in </a:t>
            </a:r>
            <a:r>
              <a:rPr lang="en-US" sz="2400" dirty="0" err="1" smtClean="0">
                <a:cs typeface="Times New Roman" pitchFamily="18" charset="0"/>
              </a:rPr>
              <a:t>thalassaemia</a:t>
            </a:r>
            <a:r>
              <a:rPr lang="en-US" sz="2400" dirty="0" smtClean="0">
                <a:cs typeface="Times New Roman" pitchFamily="18" charset="0"/>
              </a:rPr>
              <a:t>  prior to embarking on a pregnancy</a:t>
            </a:r>
          </a:p>
          <a:p>
            <a:pPr marL="284163" indent="-284163" algn="just">
              <a:buFont typeface="Wingdings" pitchFamily="2" charset="2"/>
              <a:buChar char="Ø"/>
            </a:pPr>
            <a:r>
              <a:rPr lang="en-US" sz="2400" dirty="0" smtClean="0">
                <a:cs typeface="Times New Roman" pitchFamily="18" charset="0"/>
              </a:rPr>
              <a:t>An echocardiogram and ECG  performed as well as T2* cardiac MRI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5971" y="3704890"/>
            <a:ext cx="8229600" cy="2191416"/>
          </a:xfrm>
          <a:prstGeom prst="round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236538" indent="-236538">
              <a:buFont typeface="Wingdings" pitchFamily="2" charset="2"/>
              <a:buChar char="Ø"/>
            </a:pPr>
            <a:r>
              <a:rPr lang="en-US" sz="2400" dirty="0" smtClean="0">
                <a:cs typeface="Times New Roman" pitchFamily="18" charset="0"/>
              </a:rPr>
              <a:t>Should undergo specialist cardiac assessment at 28 weeks of gestation and thereafter as appropriate</a:t>
            </a:r>
          </a:p>
          <a:p>
            <a:pPr marL="236538" indent="-236538">
              <a:buFont typeface="Wingdings" pitchFamily="2" charset="2"/>
              <a:buChar char="Ø"/>
            </a:pPr>
            <a:r>
              <a:rPr lang="en-US" sz="2400" dirty="0" smtClean="0">
                <a:cs typeface="Times New Roman" pitchFamily="18" charset="0"/>
              </a:rPr>
              <a:t>With normal resting cardiac performance and intensive pre- gestational </a:t>
            </a:r>
            <a:r>
              <a:rPr lang="en-US" sz="2400" dirty="0" err="1" smtClean="0">
                <a:cs typeface="Times New Roman" pitchFamily="18" charset="0"/>
              </a:rPr>
              <a:t>chelation</a:t>
            </a:r>
            <a:r>
              <a:rPr lang="en-US" sz="2400" dirty="0" smtClean="0">
                <a:cs typeface="Times New Roman" pitchFamily="18" charset="0"/>
              </a:rPr>
              <a:t> therapy, gestation and delivery  usually carry out successfully.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882869" y="6157383"/>
            <a:ext cx="7772702" cy="306467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Lupton M,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</a:rPr>
              <a:t>Oteng-Ntim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 E,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</a:rPr>
              <a:t>Ayida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 G, et al. Cardiac disease in pregnancy. 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</a:rPr>
              <a:t>Curr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</a:rPr>
              <a:t>Opin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</a:rPr>
              <a:t>Obstet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 Gynecol. 2002;14:137–143.</a:t>
            </a: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35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5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158133"/>
            <a:ext cx="8229600" cy="105581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smtClean="0"/>
              <a:t>Introduction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1364151"/>
            <a:ext cx="5217075" cy="4625573"/>
          </a:xfrm>
          <a:prstGeom prst="roundRect">
            <a:avLst/>
          </a:prstGeom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84163" indent="-284163" algn="just">
              <a:buFont typeface="Wingdings" pitchFamily="2" charset="2"/>
              <a:buChar char="Ø"/>
            </a:pPr>
            <a:r>
              <a:rPr lang="en-US" sz="2400" dirty="0" err="1" smtClean="0">
                <a:cs typeface="Times New Roman" pitchFamily="18" charset="0"/>
              </a:rPr>
              <a:t>Hemoglobinopathies</a:t>
            </a:r>
            <a:r>
              <a:rPr lang="en-US" sz="2400" dirty="0" smtClean="0">
                <a:cs typeface="Times New Roman" pitchFamily="18" charset="0"/>
              </a:rPr>
              <a:t> are among the most common inherited diseases.</a:t>
            </a:r>
          </a:p>
          <a:p>
            <a:pPr marL="284163" indent="-284163" algn="just">
              <a:buFont typeface="Wingdings" pitchFamily="2" charset="2"/>
              <a:buChar char="Ø"/>
            </a:pPr>
            <a:r>
              <a:rPr lang="en-US" sz="2400" dirty="0" smtClean="0">
                <a:cs typeface="Times New Roman" pitchFamily="18" charset="0"/>
              </a:rPr>
              <a:t>Approximately 7% of the global population is a carrier, and 300,000–500,000 children are born with a severe hemoglobin disorder annually.</a:t>
            </a:r>
          </a:p>
          <a:p>
            <a:pPr marL="284163" indent="-284163" algn="just">
              <a:buFont typeface="Wingdings" pitchFamily="2" charset="2"/>
              <a:buChar char="Ø"/>
            </a:pPr>
            <a:r>
              <a:rPr lang="en-US" sz="2400" dirty="0" smtClean="0"/>
              <a:t>The phenotype includes anemia, bone marrow expansion, skeletal deformities, growth restriction, and late sexual maturity.</a:t>
            </a:r>
          </a:p>
          <a:p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9929" r="29722" b="66164"/>
          <a:stretch>
            <a:fillRect/>
          </a:stretch>
        </p:blipFill>
        <p:spPr bwMode="auto">
          <a:xfrm rot="16200000">
            <a:off x="5343108" y="1997967"/>
            <a:ext cx="4021553" cy="3102064"/>
          </a:xfrm>
          <a:prstGeom prst="roundRect">
            <a:avLst>
              <a:gd name="adj" fmla="val 16667"/>
            </a:avLst>
          </a:prstGeom>
          <a:ln w="28575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 Diagonal Corner Rectangle 4"/>
          <p:cNvSpPr/>
          <p:nvPr/>
        </p:nvSpPr>
        <p:spPr>
          <a:xfrm>
            <a:off x="63064" y="5811232"/>
            <a:ext cx="8970607" cy="989916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Weatherall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DJ. The inherited diseases of hemoglobin are an emerging global health burden. Blood.  2010;115: 4331–4336. </a:t>
            </a:r>
          </a:p>
          <a:p>
            <a:pPr>
              <a:lnSpc>
                <a:spcPct val="150000"/>
              </a:lnSpc>
            </a:pP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Danjou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F,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Anni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F,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Galanello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R. Beta-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thalassemia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: from genotype to phenotype. 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Haematologica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. 2011;96:1573–1575. </a:t>
            </a:r>
          </a:p>
          <a:p>
            <a:pPr>
              <a:lnSpc>
                <a:spcPct val="150000"/>
              </a:lnSpc>
            </a:pP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Camaschella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C,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Cappellini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MD.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Thalassemia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intermedia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. 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Haematologica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. 1995;80:58–68. 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158133"/>
            <a:ext cx="8229600" cy="78731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smtClean="0"/>
              <a:t>Diet modification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1236277"/>
            <a:ext cx="4695497" cy="4660025"/>
          </a:xfrm>
          <a:prstGeom prst="roundRect">
            <a:avLst/>
          </a:prstGeom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84163" indent="-284163" algn="just">
              <a:buFont typeface="Wingdings" pitchFamily="2" charset="2"/>
              <a:buChar char="Ø"/>
            </a:pPr>
            <a:r>
              <a:rPr lang="en-US" sz="2000" dirty="0" smtClean="0"/>
              <a:t>Iron </a:t>
            </a:r>
            <a:r>
              <a:rPr lang="en-US" sz="2000" dirty="0"/>
              <a:t>rich foods e.g. meat and non-meat iron </a:t>
            </a:r>
            <a:r>
              <a:rPr lang="en-US" sz="2000" dirty="0" smtClean="0"/>
              <a:t>avoided</a:t>
            </a:r>
          </a:p>
          <a:p>
            <a:pPr marL="284163" indent="-284163" algn="just">
              <a:buFont typeface="Wingdings" pitchFamily="2" charset="2"/>
              <a:buChar char="Ø"/>
            </a:pPr>
            <a:r>
              <a:rPr lang="en-US" sz="2000" dirty="0" smtClean="0"/>
              <a:t>Antioxidants </a:t>
            </a:r>
            <a:r>
              <a:rPr lang="en-US" sz="2000" dirty="0"/>
              <a:t>e.g. </a:t>
            </a:r>
            <a:r>
              <a:rPr lang="en-US" sz="2000" dirty="0" err="1"/>
              <a:t>Vit</a:t>
            </a:r>
            <a:r>
              <a:rPr lang="en-US" sz="2000" dirty="0"/>
              <a:t> C, E, vegetable oil, </a:t>
            </a:r>
            <a:r>
              <a:rPr lang="en-US" sz="2000" dirty="0" err="1" smtClean="0"/>
              <a:t>carotinoides</a:t>
            </a:r>
            <a:r>
              <a:rPr lang="en-US" sz="2000" dirty="0" smtClean="0"/>
              <a:t> (</a:t>
            </a:r>
            <a:r>
              <a:rPr lang="en-US" sz="2000" dirty="0"/>
              <a:t>carrots, corn, tomato, </a:t>
            </a:r>
            <a:r>
              <a:rPr lang="en-US" sz="2000" dirty="0" err="1"/>
              <a:t>papya</a:t>
            </a:r>
            <a:r>
              <a:rPr lang="en-US" sz="2000" dirty="0"/>
              <a:t>) and </a:t>
            </a:r>
            <a:r>
              <a:rPr lang="en-US" sz="2000" dirty="0" err="1"/>
              <a:t>flavinoids</a:t>
            </a:r>
            <a:r>
              <a:rPr lang="en-US" sz="2000" dirty="0"/>
              <a:t> (tea) are  </a:t>
            </a:r>
            <a:r>
              <a:rPr lang="en-US" sz="2000" dirty="0" smtClean="0"/>
              <a:t>encouraged</a:t>
            </a:r>
          </a:p>
          <a:p>
            <a:pPr marL="284163" indent="-284163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Iron </a:t>
            </a:r>
            <a:r>
              <a:rPr lang="en-US" sz="2000" dirty="0" err="1"/>
              <a:t>chelators</a:t>
            </a:r>
            <a:r>
              <a:rPr lang="en-US" sz="2000" dirty="0"/>
              <a:t> bind with zinc and excreted  in urine </a:t>
            </a:r>
          </a:p>
          <a:p>
            <a:pPr marL="284163" indent="-284163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/>
              <a:t>Zinc rich foods e.g. dairy  products like milk, cheese, yogurt, egg and whole meal cereal  are </a:t>
            </a:r>
            <a:r>
              <a:rPr lang="en-US" sz="2000" dirty="0" smtClean="0"/>
              <a:t>encouraged</a:t>
            </a:r>
          </a:p>
          <a:p>
            <a:pPr marL="284163" indent="-284163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>
                <a:cs typeface="Times New Roman" pitchFamily="18" charset="0"/>
              </a:rPr>
              <a:t>Folic </a:t>
            </a:r>
            <a:r>
              <a:rPr lang="en-US" sz="2000" dirty="0">
                <a:cs typeface="Times New Roman" pitchFamily="18" charset="0"/>
              </a:rPr>
              <a:t>acid, calcium, and vitamin D   be started</a:t>
            </a:r>
          </a:p>
          <a:p>
            <a:pPr marL="284163" indent="-284163" algn="just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/>
          </a:p>
          <a:p>
            <a:pPr marL="284163" indent="-284163" algn="just">
              <a:buFont typeface="Wingdings" pitchFamily="2" charset="2"/>
              <a:buChar char="Ø"/>
            </a:pPr>
            <a:endParaRPr lang="en-US" sz="2000" dirty="0"/>
          </a:p>
          <a:p>
            <a:pPr marL="457200" indent="-457200" algn="just">
              <a:buFont typeface="Wingdings" pitchFamily="2" charset="2"/>
              <a:buChar char="Ø"/>
            </a:pPr>
            <a:endParaRPr lang="en-US" sz="2200" dirty="0" smtClean="0">
              <a:cs typeface="Times New Roman" pitchFamily="18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94596" y="6095613"/>
            <a:ext cx="8970607" cy="715089"/>
          </a:xfrm>
          <a:prstGeom prst="round2DiagRect">
            <a:avLst>
              <a:gd name="adj1" fmla="val 0"/>
              <a:gd name="adj2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</a:rPr>
              <a:t>Prevention of neural tube defects: results of the Medical Research Council Vitamin Study. Lancet. 1991;338:131–137.</a:t>
            </a:r>
          </a:p>
          <a:p>
            <a:pPr algn="just"/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</a:rPr>
              <a:t> Leung CF, Lao TT, Chang AM. Effect of </a:t>
            </a:r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</a:rPr>
              <a:t>folate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</a:rPr>
              <a:t> supplement on pregnant women with </a:t>
            </a:r>
            <a:r>
              <a:rPr lang="el-GR" sz="1200" b="1" i="1" dirty="0" smtClean="0">
                <a:solidFill>
                  <a:schemeClr val="accent2">
                    <a:lumMod val="75000"/>
                  </a:schemeClr>
                </a:solidFill>
              </a:rPr>
              <a:t>β-</a:t>
            </a:r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</a:rPr>
              <a:t>thalassaemia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</a:rPr>
              <a:t> minor. </a:t>
            </a:r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</a:rPr>
              <a:t>Eur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</a:rPr>
              <a:t> J </a:t>
            </a:r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</a:rPr>
              <a:t>Obstet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</a:rPr>
              <a:t>Gynecol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</a:rPr>
              <a:t>Reprod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</a:rPr>
              <a:t> Biol. 1989;33:209–213. </a:t>
            </a:r>
            <a:endParaRPr lang="en-US" sz="1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 l="33443" r="33821" b="53664"/>
          <a:stretch>
            <a:fillRect/>
          </a:stretch>
        </p:blipFill>
        <p:spPr bwMode="auto">
          <a:xfrm rot="16200000">
            <a:off x="4741019" y="1871497"/>
            <a:ext cx="4660024" cy="3389586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95069"/>
            <a:ext cx="8229600" cy="740503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smtClean="0"/>
              <a:t>Medication review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072443"/>
            <a:ext cx="4549587" cy="4910667"/>
          </a:xfrm>
          <a:prstGeom prst="round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000" dirty="0" smtClean="0">
                <a:cs typeface="Times New Roman" pitchFamily="18" charset="0"/>
              </a:rPr>
              <a:t>Before pregnancy potential </a:t>
            </a:r>
            <a:r>
              <a:rPr lang="en-US" sz="2000" dirty="0" err="1" smtClean="0">
                <a:cs typeface="Times New Roman" pitchFamily="18" charset="0"/>
              </a:rPr>
              <a:t>teratogenic</a:t>
            </a:r>
            <a:r>
              <a:rPr lang="en-US" sz="2000" dirty="0" smtClean="0">
                <a:cs typeface="Times New Roman" pitchFamily="18" charset="0"/>
              </a:rPr>
              <a:t> medication e.g. oral hypoglycemic agents, </a:t>
            </a:r>
            <a:r>
              <a:rPr lang="en-US" sz="2000" dirty="0" err="1" smtClean="0">
                <a:cs typeface="Times New Roman" pitchFamily="18" charset="0"/>
              </a:rPr>
              <a:t>bisphosphonates</a:t>
            </a:r>
            <a:r>
              <a:rPr lang="en-US" sz="2000" dirty="0" smtClean="0">
                <a:cs typeface="Times New Roman" pitchFamily="18" charset="0"/>
              </a:rPr>
              <a:t>, and ACE inhibitors needs to be reviewed  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000" dirty="0" smtClean="0">
                <a:cs typeface="Times New Roman" pitchFamily="18" charset="0"/>
              </a:rPr>
              <a:t>Medications e.g. interferon, </a:t>
            </a:r>
            <a:r>
              <a:rPr lang="en-US" sz="2000" dirty="0" err="1" smtClean="0">
                <a:cs typeface="Times New Roman" pitchFamily="18" charset="0"/>
              </a:rPr>
              <a:t>ribavirin</a:t>
            </a:r>
            <a:r>
              <a:rPr lang="en-US" sz="2000" dirty="0" smtClean="0">
                <a:cs typeface="Times New Roman" pitchFamily="18" charset="0"/>
              </a:rPr>
              <a:t>, and </a:t>
            </a:r>
            <a:r>
              <a:rPr lang="en-US" sz="2000" dirty="0" err="1" smtClean="0">
                <a:cs typeface="Times New Roman" pitchFamily="18" charset="0"/>
              </a:rPr>
              <a:t>hydroxyurea</a:t>
            </a:r>
            <a:r>
              <a:rPr lang="en-US" sz="2000" dirty="0" smtClean="0">
                <a:cs typeface="Times New Roman" pitchFamily="18" charset="0"/>
              </a:rPr>
              <a:t>  should be discontinued at least 6 months prior to fertility treatment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000" dirty="0" smtClean="0"/>
              <a:t>Hypothyroid patients receiving thyroid-replacement therapy should receive increased doses to ensure they are </a:t>
            </a:r>
            <a:r>
              <a:rPr lang="en-US" sz="2000" dirty="0" err="1" smtClean="0"/>
              <a:t>euthyroid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173393" y="6095613"/>
            <a:ext cx="8970607" cy="715089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Tanner MA, </a:t>
            </a:r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Galanello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R, </a:t>
            </a:r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Dessi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C, Smith GC, Westwood MA, </a:t>
            </a:r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Agus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A, </a:t>
            </a:r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Pibiri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M, Nair SV, Walker JM, Pennell DJ. Combined </a:t>
            </a:r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chelation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therapy in </a:t>
            </a:r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thalassemia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major for the treatment of severe myocardial </a:t>
            </a:r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siderosis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with left ventricular dysfunction. J </a:t>
            </a:r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Cardiovasc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Magn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Reson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. 2008;10:12. </a:t>
            </a:r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doi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: 10.1186/1532-429X-10-12.</a:t>
            </a:r>
            <a:endParaRPr lang="en-US" sz="1200" b="1" i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1262" r="29722" b="36638"/>
          <a:stretch>
            <a:fillRect/>
          </a:stretch>
        </p:blipFill>
        <p:spPr bwMode="auto">
          <a:xfrm>
            <a:off x="5169647" y="1185332"/>
            <a:ext cx="3769404" cy="468489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158134"/>
            <a:ext cx="8229600" cy="787798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err="1" smtClean="0"/>
              <a:t>Chelation</a:t>
            </a:r>
            <a:r>
              <a:rPr lang="en-US" sz="3600" b="1" dirty="0" smtClean="0"/>
              <a:t> during pregnancy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1049477"/>
            <a:ext cx="8229600" cy="2545059"/>
          </a:xfrm>
          <a:prstGeom prst="roundRect">
            <a:avLst/>
          </a:prstGeom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36538" indent="-236538" algn="just">
              <a:buFont typeface="Wingdings" pitchFamily="2" charset="2"/>
              <a:buChar char="Ø"/>
            </a:pPr>
            <a:r>
              <a:rPr lang="en-US" sz="2200" dirty="0" smtClean="0"/>
              <a:t>Throughout pregnancy, hemoglobin should be maintained to acceptable levels to minimize hypoxia</a:t>
            </a:r>
          </a:p>
          <a:p>
            <a:pPr marL="236538" indent="-236538" algn="just">
              <a:buFont typeface="Wingdings" pitchFamily="2" charset="2"/>
              <a:buChar char="Ø"/>
            </a:pPr>
            <a:r>
              <a:rPr lang="en-US" sz="2200" dirty="0" smtClean="0">
                <a:cs typeface="Times New Roman" pitchFamily="18" charset="0"/>
              </a:rPr>
              <a:t>Aggressive </a:t>
            </a:r>
            <a:r>
              <a:rPr lang="en-US" sz="2200" dirty="0" err="1" smtClean="0">
                <a:cs typeface="Times New Roman" pitchFamily="18" charset="0"/>
              </a:rPr>
              <a:t>chelation</a:t>
            </a:r>
            <a:r>
              <a:rPr lang="en-US" sz="2200" dirty="0" smtClean="0">
                <a:cs typeface="Times New Roman" pitchFamily="18" charset="0"/>
              </a:rPr>
              <a:t> in preconception can reduce and optimize body iron burden and reduce end-organ damage</a:t>
            </a:r>
          </a:p>
          <a:p>
            <a:pPr marL="236538" indent="-236538" algn="just">
              <a:buFont typeface="Wingdings" pitchFamily="2" charset="2"/>
              <a:buChar char="Ø"/>
            </a:pPr>
            <a:r>
              <a:rPr lang="en-US" sz="2200" dirty="0" smtClean="0">
                <a:cs typeface="Times New Roman" pitchFamily="18" charset="0"/>
              </a:rPr>
              <a:t>Oral </a:t>
            </a:r>
            <a:r>
              <a:rPr lang="en-US" sz="2200" dirty="0" err="1" smtClean="0">
                <a:cs typeface="Times New Roman" pitchFamily="18" charset="0"/>
              </a:rPr>
              <a:t>chelators</a:t>
            </a:r>
            <a:r>
              <a:rPr lang="en-US" sz="2200" dirty="0" smtClean="0">
                <a:cs typeface="Times New Roman" pitchFamily="18" charset="0"/>
              </a:rPr>
              <a:t> e.g. </a:t>
            </a:r>
            <a:r>
              <a:rPr lang="en-US" sz="2200" dirty="0" err="1" smtClean="0">
                <a:cs typeface="Times New Roman" pitchFamily="18" charset="0"/>
              </a:rPr>
              <a:t>deferasirox</a:t>
            </a:r>
            <a:r>
              <a:rPr lang="en-US" sz="2200" dirty="0" smtClean="0">
                <a:cs typeface="Times New Roman" pitchFamily="18" charset="0"/>
              </a:rPr>
              <a:t> [DFX] or </a:t>
            </a:r>
            <a:r>
              <a:rPr lang="en-US" sz="2200" dirty="0" err="1" smtClean="0">
                <a:cs typeface="Times New Roman" pitchFamily="18" charset="0"/>
              </a:rPr>
              <a:t>deferiprone</a:t>
            </a:r>
            <a:r>
              <a:rPr lang="en-US" sz="2200" dirty="0" smtClean="0">
                <a:cs typeface="Times New Roman" pitchFamily="18" charset="0"/>
              </a:rPr>
              <a:t> are recommended to switch to </a:t>
            </a:r>
            <a:r>
              <a:rPr lang="en-US" sz="2200" dirty="0" err="1" smtClean="0">
                <a:cs typeface="Times New Roman" pitchFamily="18" charset="0"/>
              </a:rPr>
              <a:t>desferrioxamine</a:t>
            </a:r>
            <a:r>
              <a:rPr lang="en-US" sz="2200" dirty="0" smtClean="0">
                <a:cs typeface="Times New Roman" pitchFamily="18" charset="0"/>
              </a:rPr>
              <a:t> [DFO] prior to induction of ovulation/spermatogenesis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5971" y="3689124"/>
            <a:ext cx="8229600" cy="2286004"/>
          </a:xfrm>
          <a:prstGeom prst="round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284163" indent="-284163" algn="just">
              <a:buFont typeface="Wingdings" pitchFamily="2" charset="2"/>
              <a:buChar char="Ø"/>
            </a:pPr>
            <a:r>
              <a:rPr lang="en-US" sz="2200" dirty="0" smtClean="0">
                <a:cs typeface="Times New Roman" pitchFamily="18" charset="0"/>
              </a:rPr>
              <a:t>Hepatic iron loading should be carefully reviewed and consideration  be given to low dose </a:t>
            </a:r>
            <a:r>
              <a:rPr lang="en-US" sz="2200" dirty="0" err="1" smtClean="0">
                <a:cs typeface="Times New Roman" pitchFamily="18" charset="0"/>
              </a:rPr>
              <a:t>desferrioxamine</a:t>
            </a:r>
            <a:r>
              <a:rPr lang="en-US" sz="2200" dirty="0" smtClean="0">
                <a:cs typeface="Times New Roman" pitchFamily="18" charset="0"/>
              </a:rPr>
              <a:t> iron </a:t>
            </a:r>
            <a:r>
              <a:rPr lang="en-US" sz="2200" dirty="0" err="1" smtClean="0">
                <a:cs typeface="Times New Roman" pitchFamily="18" charset="0"/>
              </a:rPr>
              <a:t>chelation</a:t>
            </a:r>
            <a:r>
              <a:rPr lang="en-US" sz="2200" dirty="0" smtClean="0">
                <a:cs typeface="Times New Roman" pitchFamily="18" charset="0"/>
              </a:rPr>
              <a:t> from 20 weeks</a:t>
            </a:r>
          </a:p>
          <a:p>
            <a:pPr marL="284163" indent="-284163" algn="just">
              <a:buFont typeface="Wingdings" pitchFamily="2" charset="2"/>
              <a:buChar char="Ø"/>
            </a:pPr>
            <a:r>
              <a:rPr lang="en-US" sz="2200" dirty="0" smtClean="0">
                <a:cs typeface="Times New Roman" pitchFamily="18" charset="0"/>
              </a:rPr>
              <a:t>Due to lack of safety data, all </a:t>
            </a:r>
            <a:r>
              <a:rPr lang="en-US" sz="2200" dirty="0" err="1" smtClean="0">
                <a:cs typeface="Times New Roman" pitchFamily="18" charset="0"/>
              </a:rPr>
              <a:t>chelation</a:t>
            </a:r>
            <a:r>
              <a:rPr lang="en-US" sz="2200" dirty="0" smtClean="0">
                <a:cs typeface="Times New Roman" pitchFamily="18" charset="0"/>
              </a:rPr>
              <a:t> therapy should be regarded as potentially </a:t>
            </a:r>
            <a:r>
              <a:rPr lang="en-US" sz="2200" dirty="0" err="1" smtClean="0">
                <a:cs typeface="Times New Roman" pitchFamily="18" charset="0"/>
              </a:rPr>
              <a:t>teratogenic</a:t>
            </a:r>
            <a:r>
              <a:rPr lang="en-US" sz="2200" dirty="0" smtClean="0">
                <a:cs typeface="Times New Roman" pitchFamily="18" charset="0"/>
              </a:rPr>
              <a:t> in the first trimester and must be stopped</a:t>
            </a:r>
            <a:endParaRPr lang="en-US" sz="2200" dirty="0" smtClean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3626069" y="6274733"/>
            <a:ext cx="5439134" cy="306467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</a:rPr>
              <a:t>Rachmilewitz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</a:rPr>
              <a:t> EA, </a:t>
            </a:r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</a:rPr>
              <a:t>Giardina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</a:rPr>
              <a:t> P. How I treat </a:t>
            </a:r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</a:rPr>
              <a:t>thalassemia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</a:rPr>
              <a:t>. Blood. 2011;118:3479–3488</a:t>
            </a: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5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158133"/>
            <a:ext cx="8229600" cy="105581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Infection Prophylaxis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1" y="1538223"/>
            <a:ext cx="5688724" cy="3885115"/>
          </a:xfrm>
          <a:prstGeom prst="roundRect">
            <a:avLst/>
          </a:prstGeom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36538" indent="-236538" algn="just">
              <a:buFont typeface="Wingdings" pitchFamily="2" charset="2"/>
              <a:buChar char="Ø"/>
            </a:pPr>
            <a:r>
              <a:rPr lang="en-US" sz="2400" dirty="0" err="1" smtClean="0">
                <a:cs typeface="Times New Roman" pitchFamily="18" charset="0"/>
              </a:rPr>
              <a:t>Splenectomized</a:t>
            </a:r>
            <a:r>
              <a:rPr lang="en-US" sz="2400" dirty="0" smtClean="0">
                <a:cs typeface="Times New Roman" pitchFamily="18" charset="0"/>
              </a:rPr>
              <a:t> women should take penicillin prophylaxis.</a:t>
            </a:r>
            <a:endParaRPr lang="en-US" sz="2400" u="sng" dirty="0" smtClean="0">
              <a:cs typeface="Times New Roman" pitchFamily="18" charset="0"/>
            </a:endParaRPr>
          </a:p>
          <a:p>
            <a:pPr marL="236538" indent="-236538" algn="just">
              <a:buFont typeface="Wingdings" pitchFamily="2" charset="2"/>
              <a:buChar char="Ø"/>
            </a:pPr>
            <a:r>
              <a:rPr lang="en-US" sz="2400" dirty="0" smtClean="0">
                <a:cs typeface="Times New Roman" pitchFamily="18" charset="0"/>
              </a:rPr>
              <a:t> HIV-positive women should be advised to commence highly active antiretroviral therapy, deliver by cesarean section (CS) and avoid breast-feeding</a:t>
            </a:r>
          </a:p>
          <a:p>
            <a:pPr marL="236538" indent="-236538" algn="just">
              <a:buFont typeface="Wingdings" pitchFamily="2" charset="2"/>
              <a:buChar char="Ø"/>
            </a:pPr>
            <a:r>
              <a:rPr lang="en-US" sz="2400" dirty="0" smtClean="0">
                <a:cs typeface="Times New Roman" pitchFamily="18" charset="0"/>
              </a:rPr>
              <a:t>HCV-positive women should start appropriate therapy so as to eliminate HCV RNA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33703" y="5626511"/>
            <a:ext cx="8592217" cy="919401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Davies JM, Lewis MP,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</a:rPr>
              <a:t>Wimperis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 J,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</a:rPr>
              <a:t>Rafi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 I,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</a:rPr>
              <a:t>Ladhani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 S, Bolton-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</a:rPr>
              <a:t>Maggs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 PH. prepared on behalf of the British Committee for Standards in Haematology by a working party of the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</a:rPr>
              <a:t>Haemato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-Oncology Task Force. Br J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</a:rPr>
              <a:t>Haematol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. 2011;155:308–317. </a:t>
            </a:r>
          </a:p>
          <a:p>
            <a:pPr algn="just"/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84. Duryea E, Nicholson F, Cooper S, et al. The use of protease inhibitors in pregnancy: maternal and fetal considerations. Infect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</a:rPr>
              <a:t>Dis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</a:rPr>
              <a:t>Obstet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 Gynecol. 2015;2015:563727. </a:t>
            </a: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674" name="AutoShape 2" descr="Image result for HIV-positive women should be advised to commence highly active antiretroviral therapy, deliver by cesarean section (CS) and avoid breast-fee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Image result for HIV-positive women should be advised to commence highly active antiretroviral therapy, deliver by cesarean section (CS) and avoid breast-fee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7" name="Picture 5" descr="C:\Users\user\Desktop\Thalassemia\Image\downl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5034" y="1895475"/>
            <a:ext cx="2540886" cy="31021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158133"/>
            <a:ext cx="8229600" cy="105581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smtClean="0"/>
              <a:t>Correction of anemia 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1876097"/>
            <a:ext cx="8229600" cy="2686935"/>
          </a:xfrm>
          <a:prstGeom prst="roundRect">
            <a:avLst/>
          </a:prstGeom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393700" indent="-393700" algn="just">
              <a:buFont typeface="Wingdings" pitchFamily="2" charset="2"/>
              <a:buChar char="Ø"/>
            </a:pPr>
            <a:r>
              <a:rPr lang="en-US" sz="2400" dirty="0" err="1" smtClean="0">
                <a:cs typeface="Times New Roman" pitchFamily="18" charset="0"/>
              </a:rPr>
              <a:t>Thalassemia</a:t>
            </a:r>
            <a:r>
              <a:rPr lang="en-US" sz="2400" dirty="0" smtClean="0">
                <a:cs typeface="Times New Roman" pitchFamily="18" charset="0"/>
              </a:rPr>
              <a:t> in combination with physiological gestational anemia often lead to severe anemia</a:t>
            </a:r>
          </a:p>
          <a:p>
            <a:pPr marL="393700" indent="-393700" algn="just">
              <a:buFont typeface="Wingdings" pitchFamily="2" charset="2"/>
              <a:buChar char="Ø"/>
            </a:pPr>
            <a:r>
              <a:rPr lang="en-US" sz="2400" dirty="0" smtClean="0">
                <a:cs typeface="Times New Roman" pitchFamily="18" charset="0"/>
              </a:rPr>
              <a:t>Consequence-IUGR and preterm labor  </a:t>
            </a:r>
          </a:p>
          <a:p>
            <a:pPr marL="393700" indent="-393700" algn="just">
              <a:buFont typeface="Wingdings" pitchFamily="2" charset="2"/>
              <a:buChar char="Ø"/>
            </a:pPr>
            <a:r>
              <a:rPr lang="en-US" sz="2400" dirty="0" smtClean="0">
                <a:cs typeface="Times New Roman" pitchFamily="18" charset="0"/>
              </a:rPr>
              <a:t>All women with </a:t>
            </a:r>
            <a:r>
              <a:rPr lang="en-US" sz="2400" dirty="0" err="1" smtClean="0">
                <a:cs typeface="Times New Roman" pitchFamily="18" charset="0"/>
              </a:rPr>
              <a:t>thalassaemia</a:t>
            </a:r>
            <a:r>
              <a:rPr lang="en-US" sz="2400" dirty="0" smtClean="0">
                <a:cs typeface="Times New Roman" pitchFamily="18" charset="0"/>
              </a:rPr>
              <a:t> major should be receiving blood transfusions on a regular basis aiming for a </a:t>
            </a:r>
            <a:r>
              <a:rPr lang="en-US" sz="2400" dirty="0" err="1" smtClean="0">
                <a:cs typeface="Times New Roman" pitchFamily="18" charset="0"/>
              </a:rPr>
              <a:t>pretransfusion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haemoglobin</a:t>
            </a:r>
            <a:r>
              <a:rPr lang="en-US" sz="2400" dirty="0" smtClean="0">
                <a:cs typeface="Times New Roman" pitchFamily="18" charset="0"/>
              </a:rPr>
              <a:t> of 10 gm/dl. 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333703" y="5090467"/>
            <a:ext cx="8592217" cy="919401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Savona-Ventura C,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Grech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ES. Pregnancy complications in homozygous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thalassaemia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patients. J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Obstet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Gynaecol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. 1991;11:175–176. Levy A, Fraser D, Katz M, et al. Maternal anemia during pregnancy is an independent risk factor for low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birthweight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and preterm delivery</a:t>
            </a:r>
          </a:p>
          <a:p>
            <a:pPr algn="just"/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</a:rPr>
              <a:t>Origa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 R,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</a:rPr>
              <a:t>Piga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 A,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</a:rPr>
              <a:t>Quarta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 G, et al. Pregnancy and </a:t>
            </a:r>
            <a:r>
              <a:rPr lang="el-GR" sz="1200" b="1" dirty="0" smtClean="0">
                <a:solidFill>
                  <a:schemeClr val="accent2">
                    <a:lumMod val="75000"/>
                  </a:schemeClr>
                </a:solidFill>
              </a:rPr>
              <a:t>β-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</a:rPr>
              <a:t>thalassemia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: an Italian multicenter experience. 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</a:rPr>
              <a:t>Haematologica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. 2010;95:376–381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126602"/>
            <a:ext cx="8229600" cy="504022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800" b="1" dirty="0" smtClean="0"/>
              <a:t>Precautions for Blood Transfusion (BT)</a:t>
            </a:r>
            <a:endParaRPr lang="en-US" sz="2800" b="1" dirty="0" smtClean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914" y="756742"/>
            <a:ext cx="4916214" cy="5292219"/>
          </a:xfrm>
          <a:prstGeom prst="roundRect">
            <a:avLst/>
          </a:prstGeom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4163" indent="-284163" algn="just">
              <a:buFont typeface="Wingdings" pitchFamily="2" charset="2"/>
              <a:buChar char="Ø"/>
            </a:pPr>
            <a:r>
              <a:rPr lang="en-US" sz="1700" dirty="0" smtClean="0">
                <a:cs typeface="Times New Roman" pitchFamily="18" charset="0"/>
              </a:rPr>
              <a:t>Extended genotype and antibody screening should be performed and fully </a:t>
            </a:r>
            <a:r>
              <a:rPr lang="en-US" sz="1700" dirty="0" err="1" smtClean="0">
                <a:cs typeface="Times New Roman" pitchFamily="18" charset="0"/>
              </a:rPr>
              <a:t>phenotyped</a:t>
            </a:r>
            <a:r>
              <a:rPr lang="en-US" sz="1700" dirty="0" smtClean="0">
                <a:cs typeface="Times New Roman" pitchFamily="18" charset="0"/>
              </a:rPr>
              <a:t> matched blood be given to avoid development of  </a:t>
            </a:r>
            <a:r>
              <a:rPr lang="en-US" sz="1700" dirty="0" err="1" smtClean="0">
                <a:cs typeface="Times New Roman" pitchFamily="18" charset="0"/>
              </a:rPr>
              <a:t>alloantibodies</a:t>
            </a:r>
            <a:endParaRPr lang="en-US" sz="1700" dirty="0" smtClean="0">
              <a:cs typeface="Times New Roman" pitchFamily="18" charset="0"/>
            </a:endParaRPr>
          </a:p>
          <a:p>
            <a:pPr marL="284163" indent="-284163" algn="just">
              <a:buFont typeface="Wingdings" pitchFamily="2" charset="2"/>
              <a:buChar char="Ø"/>
            </a:pPr>
            <a:r>
              <a:rPr lang="en-US" sz="1700" dirty="0" smtClean="0">
                <a:cs typeface="Times New Roman" pitchFamily="18" charset="0"/>
              </a:rPr>
              <a:t>Hemolytic alloantibody and erythrocyte-autoantibody development complicates transfusion therapy in </a:t>
            </a:r>
            <a:r>
              <a:rPr lang="en-US" sz="1700" dirty="0" err="1" smtClean="0">
                <a:cs typeface="Times New Roman" pitchFamily="18" charset="0"/>
              </a:rPr>
              <a:t>thalassemia</a:t>
            </a:r>
            <a:r>
              <a:rPr lang="en-US" sz="1700" dirty="0" smtClean="0">
                <a:cs typeface="Times New Roman" pitchFamily="18" charset="0"/>
              </a:rPr>
              <a:t> patients</a:t>
            </a:r>
          </a:p>
          <a:p>
            <a:pPr marL="284163" indent="-284163" algn="just">
              <a:buFont typeface="Wingdings" pitchFamily="2" charset="2"/>
              <a:buChar char="Ø"/>
            </a:pPr>
            <a:r>
              <a:rPr lang="en-US" sz="1700" dirty="0" smtClean="0">
                <a:cs typeface="Times New Roman" pitchFamily="18" charset="0"/>
              </a:rPr>
              <a:t>One single unit transfusion can cause red blood-cell </a:t>
            </a:r>
            <a:r>
              <a:rPr lang="en-US" sz="1700" dirty="0" err="1" smtClean="0">
                <a:cs typeface="Times New Roman" pitchFamily="18" charset="0"/>
              </a:rPr>
              <a:t>alloimmunization</a:t>
            </a:r>
            <a:r>
              <a:rPr lang="en-US" sz="1700" dirty="0" smtClean="0">
                <a:cs typeface="Times New Roman" pitchFamily="18" charset="0"/>
              </a:rPr>
              <a:t>  in 1%–1.6% cases</a:t>
            </a:r>
          </a:p>
          <a:p>
            <a:pPr marL="284163" indent="-284163" algn="just">
              <a:buFont typeface="Wingdings" pitchFamily="2" charset="2"/>
              <a:buChar char="Ø"/>
            </a:pPr>
            <a:r>
              <a:rPr lang="en-US" sz="1700" dirty="0" smtClean="0">
                <a:cs typeface="Times New Roman" pitchFamily="18" charset="0"/>
              </a:rPr>
              <a:t>In patients receiving regular  BT, chance may be as high as 60%</a:t>
            </a:r>
          </a:p>
          <a:p>
            <a:pPr marL="284163" indent="-284163" algn="just">
              <a:buFont typeface="Wingdings" pitchFamily="2" charset="2"/>
              <a:buChar char="Ø"/>
            </a:pPr>
            <a:r>
              <a:rPr lang="en-US" sz="1700" dirty="0" err="1" smtClean="0">
                <a:cs typeface="Times New Roman" pitchFamily="18" charset="0"/>
              </a:rPr>
              <a:t>Alloantibodies</a:t>
            </a:r>
            <a:r>
              <a:rPr lang="en-US" sz="1700" dirty="0" smtClean="0">
                <a:cs typeface="Times New Roman" pitchFamily="18" charset="0"/>
              </a:rPr>
              <a:t> cross  placenta  and can cause fetal and/or neonatal hemolytic anemia making extended genotype and antibody screening necessary before transfusion</a:t>
            </a:r>
          </a:p>
          <a:p>
            <a:pPr algn="just">
              <a:buFont typeface="Wingdings" pitchFamily="2" charset="2"/>
              <a:buChar char="Ø"/>
            </a:pPr>
            <a:endParaRPr lang="en-US" sz="1700" dirty="0" smtClean="0">
              <a:cs typeface="Times New Roman" pitchFamily="18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54872" y="6048961"/>
            <a:ext cx="8592217" cy="783193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Thompson AA, Cunningham MJ, Singer ST, et al. Red cell </a:t>
            </a:r>
            <a:r>
              <a:rPr lang="en-US" sz="10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alloimmunization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in a diverse population of transfused patients with </a:t>
            </a:r>
            <a:r>
              <a:rPr lang="en-US" sz="10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thalas-saemia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. Br J </a:t>
            </a:r>
            <a:r>
              <a:rPr lang="en-US" sz="10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Haematol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. 2011;153:121–128. </a:t>
            </a:r>
          </a:p>
          <a:p>
            <a:pPr algn="just"/>
            <a:r>
              <a:rPr lang="en-US" sz="10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Kosaryan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M, </a:t>
            </a:r>
            <a:r>
              <a:rPr lang="en-US" sz="10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Mahdavi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MR, </a:t>
            </a:r>
            <a:r>
              <a:rPr lang="en-US" sz="10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Roshan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P, et al. Prevalence of </a:t>
            </a:r>
            <a:r>
              <a:rPr lang="en-US" sz="10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alloimmunisation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in patients with </a:t>
            </a:r>
            <a:r>
              <a:rPr lang="el-GR" sz="10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β </a:t>
            </a:r>
            <a:r>
              <a:rPr lang="en-US" sz="10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thalassaemia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major. Blood </a:t>
            </a:r>
            <a:r>
              <a:rPr lang="en-US" sz="10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Transfus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. 2012;10:396–397. Chou ST, </a:t>
            </a:r>
            <a:r>
              <a:rPr lang="en-US" sz="10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Liem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RI, Thompson AA. Challenges of </a:t>
            </a:r>
            <a:r>
              <a:rPr lang="en-US" sz="10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alloimmunization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in patients with </a:t>
            </a:r>
            <a:r>
              <a:rPr lang="en-US" sz="10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haemoglobinopathies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. Br J </a:t>
            </a:r>
            <a:r>
              <a:rPr lang="en-US" sz="10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Haematol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. 2012;159:394–404. </a:t>
            </a:r>
            <a:endParaRPr lang="en-US" sz="10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4578" name="AutoShape 2" descr="Image result for One single unit transfusion can cause red blood-cell alloimmuniz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79" name="Picture 3" descr="C:\Users\user\Desktop\Thalassemia\Image\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490" y="756742"/>
            <a:ext cx="3880961" cy="5260687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158133"/>
            <a:ext cx="8229600" cy="105581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err="1" smtClean="0"/>
              <a:t>Thromboprophylaxis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329765"/>
            <a:ext cx="5162176" cy="4719195"/>
          </a:xfrm>
          <a:prstGeom prst="round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284163" indent="-284163" algn="just">
              <a:buFont typeface="Wingdings" pitchFamily="2" charset="2"/>
              <a:buChar char="Ø"/>
            </a:pPr>
            <a:r>
              <a:rPr lang="en-US" sz="2200" dirty="0" smtClean="0">
                <a:cs typeface="Times New Roman" pitchFamily="18" charset="0"/>
              </a:rPr>
              <a:t>Women with TM or TI have thrombotic tendency due to presence of abnormal red cell fragments, especially in  </a:t>
            </a:r>
            <a:r>
              <a:rPr lang="en-US" sz="2200" dirty="0" err="1" smtClean="0">
                <a:cs typeface="Times New Roman" pitchFamily="18" charset="0"/>
              </a:rPr>
              <a:t>splenectomized</a:t>
            </a:r>
            <a:r>
              <a:rPr lang="en-US" sz="2200" dirty="0" smtClean="0">
                <a:cs typeface="Times New Roman" pitchFamily="18" charset="0"/>
              </a:rPr>
              <a:t> patient.</a:t>
            </a:r>
          </a:p>
          <a:p>
            <a:pPr marL="284163" indent="-284163" algn="just">
              <a:buFont typeface="Wingdings" pitchFamily="2" charset="2"/>
              <a:buChar char="Ø"/>
            </a:pPr>
            <a:r>
              <a:rPr lang="en-US" sz="2200" dirty="0">
                <a:cs typeface="Times New Roman" pitchFamily="18" charset="0"/>
              </a:rPr>
              <a:t>C</a:t>
            </a:r>
            <a:r>
              <a:rPr lang="en-US" sz="2200" dirty="0" smtClean="0">
                <a:cs typeface="Times New Roman" pitchFamily="18" charset="0"/>
              </a:rPr>
              <a:t>ombined with high platelet count it significantly increases the risk of venous thromboembolism.</a:t>
            </a:r>
            <a:r>
              <a:rPr lang="en-US" sz="2200" dirty="0">
                <a:cs typeface="Times New Roman" pitchFamily="18" charset="0"/>
              </a:rPr>
              <a:t> </a:t>
            </a:r>
            <a:endParaRPr lang="en-US" sz="2200" dirty="0" smtClean="0">
              <a:cs typeface="Times New Roman" pitchFamily="18" charset="0"/>
            </a:endParaRPr>
          </a:p>
          <a:p>
            <a:pPr marL="284163" indent="-284163" algn="just">
              <a:buFont typeface="Wingdings" pitchFamily="2" charset="2"/>
              <a:buChar char="Ø"/>
            </a:pPr>
            <a:r>
              <a:rPr lang="en-US" sz="2200" dirty="0" err="1" smtClean="0">
                <a:cs typeface="Times New Roman" pitchFamily="18" charset="0"/>
              </a:rPr>
              <a:t>Splenectomized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women or those with a serum platelet count above 600×10</a:t>
            </a:r>
            <a:r>
              <a:rPr lang="en-US" sz="2200" baseline="30000" dirty="0">
                <a:cs typeface="Times New Roman" pitchFamily="18" charset="0"/>
              </a:rPr>
              <a:t>9</a:t>
            </a:r>
            <a:r>
              <a:rPr lang="en-US" sz="2200" dirty="0">
                <a:cs typeface="Times New Roman" pitchFamily="18" charset="0"/>
              </a:rPr>
              <a:t>/L should </a:t>
            </a:r>
            <a:r>
              <a:rPr lang="en-US" sz="2200" dirty="0"/>
              <a:t>be offered </a:t>
            </a:r>
            <a:r>
              <a:rPr lang="en-US" sz="2200" dirty="0" smtClean="0"/>
              <a:t>LMW heparin </a:t>
            </a:r>
            <a:r>
              <a:rPr lang="en-US" sz="2200" dirty="0" err="1"/>
              <a:t>thromboprophylaxis</a:t>
            </a:r>
            <a:r>
              <a:rPr lang="en-US" sz="2200" dirty="0"/>
              <a:t> as well as low-dose aspirin (75 mg/day</a:t>
            </a:r>
            <a:r>
              <a:rPr lang="en-US" sz="2200" dirty="0" smtClean="0"/>
              <a:t>)</a:t>
            </a:r>
            <a:endParaRPr lang="en-US" sz="2200" dirty="0">
              <a:cs typeface="Times New Roman" pitchFamily="18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81000" y="6048961"/>
            <a:ext cx="8592217" cy="715089"/>
          </a:xfrm>
          <a:prstGeom prst="round2DiagRect">
            <a:avLst>
              <a:gd name="adj1" fmla="val 14578"/>
              <a:gd name="adj2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Bajoria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R,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Chatterjee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R. Current perspectives of fertility and pregnancy in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thalassemia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. Hemoglobin. 2009;33:S131–S135.     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Xu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TT, Zhou F, Deng CY, et al. Low-dose aspirin for preventing preeclampsia and its complications: a meta-analysis. J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Clin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Hypertens</a:t>
            </a: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(Greenwich) 2015;17:567–573. 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22530" name="Picture 2" descr="Image result for thrombotic tendency due to presence of abnormal red cell fragments, especially in  splenectomized patient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1710" y="1524000"/>
            <a:ext cx="3203039" cy="4309246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158133"/>
            <a:ext cx="8229600" cy="819329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err="1" smtClean="0"/>
              <a:t>Intrapartum</a:t>
            </a:r>
            <a:r>
              <a:rPr lang="en-US" sz="3600" b="1" dirty="0" smtClean="0"/>
              <a:t> management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1144073"/>
            <a:ext cx="8229600" cy="2150907"/>
          </a:xfrm>
          <a:prstGeom prst="roundRect">
            <a:avLst/>
          </a:prstGeom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393700" indent="-393700" algn="just">
              <a:buFont typeface="Wingdings" pitchFamily="2" charset="2"/>
              <a:buChar char="Ø"/>
            </a:pPr>
            <a:r>
              <a:rPr lang="en-US" sz="2400" dirty="0" smtClean="0">
                <a:cs typeface="Times New Roman" pitchFamily="18" charset="0"/>
              </a:rPr>
              <a:t>Senior midwife, Fetomaternal medicine specialist , </a:t>
            </a:r>
            <a:r>
              <a:rPr lang="en-US" sz="2400" dirty="0" err="1" smtClean="0">
                <a:cs typeface="Times New Roman" pitchFamily="18" charset="0"/>
              </a:rPr>
              <a:t>anaesthetic</a:t>
            </a:r>
            <a:r>
              <a:rPr lang="en-US" sz="2400" dirty="0" smtClean="0">
                <a:cs typeface="Times New Roman" pitchFamily="18" charset="0"/>
              </a:rPr>
              <a:t> and </a:t>
            </a:r>
            <a:r>
              <a:rPr lang="en-US" sz="2400" dirty="0" err="1" smtClean="0">
                <a:cs typeface="Times New Roman" pitchFamily="18" charset="0"/>
              </a:rPr>
              <a:t>haematology</a:t>
            </a:r>
            <a:r>
              <a:rPr lang="en-US" sz="2400" dirty="0" smtClean="0">
                <a:cs typeface="Times New Roman" pitchFamily="18" charset="0"/>
              </a:rPr>
              <a:t> staff should be informed as soon as the woman is admitted . </a:t>
            </a:r>
          </a:p>
          <a:p>
            <a:pPr marL="393700" indent="-393700" algn="just">
              <a:buFont typeface="Wingdings" pitchFamily="2" charset="2"/>
              <a:buChar char="Ø"/>
            </a:pPr>
            <a:r>
              <a:rPr lang="en-US" sz="2400" dirty="0" smtClean="0">
                <a:cs typeface="Times New Roman" pitchFamily="18" charset="0"/>
              </a:rPr>
              <a:t>In the presence of red cell antibodies, blood should be cross-matched for delivery.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5971" y="3484166"/>
            <a:ext cx="8229600" cy="2501085"/>
          </a:xfrm>
          <a:prstGeom prst="round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393700" indent="-393700" algn="just">
              <a:buFont typeface="Wingdings" pitchFamily="2" charset="2"/>
              <a:buChar char="Ø"/>
            </a:pPr>
            <a:r>
              <a:rPr lang="en-US" sz="2400" dirty="0" smtClean="0">
                <a:cs typeface="Times New Roman" pitchFamily="18" charset="0"/>
              </a:rPr>
              <a:t>Transfusion-dependent women that are not chelated will have high concentrations of non-transferrin-bound iron in the serum , which can cause cardiac dysrhythmias in combination with labor stress. </a:t>
            </a:r>
          </a:p>
          <a:p>
            <a:pPr marL="393700" indent="-393700" algn="just">
              <a:buFont typeface="Wingdings" pitchFamily="2" charset="2"/>
              <a:buChar char="Ø"/>
            </a:pPr>
            <a:r>
              <a:rPr lang="en-US" sz="2400" dirty="0" smtClean="0">
                <a:cs typeface="Times New Roman" pitchFamily="18" charset="0"/>
              </a:rPr>
              <a:t>Intravenous DFO  2 g over 24 hours is recommended for the duration of labor.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81000" y="6142911"/>
            <a:ext cx="8592217" cy="510778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just"/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Lekawanvijit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S, </a:t>
            </a:r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Chattipakorn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N. Iron overload </a:t>
            </a:r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thalassemic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cardiomyopathy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: iron status assessment and mechanisms of mechanical and electrical disturbance due to iron toxicity. Can J </a:t>
            </a:r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Cardiol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. 2009;25:213–218.</a:t>
            </a:r>
            <a:endParaRPr lang="en-US" sz="1200" b="1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5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158133"/>
            <a:ext cx="8229600" cy="772033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Cont…..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6047" y="1619003"/>
            <a:ext cx="8229600" cy="1907113"/>
          </a:xfrm>
          <a:prstGeom prst="roundRect">
            <a:avLst/>
          </a:prstGeom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36538" indent="-236538">
              <a:buFont typeface="Wingdings" pitchFamily="2" charset="2"/>
              <a:buChar char="Ø"/>
            </a:pPr>
            <a:r>
              <a:rPr lang="en-US" sz="2400" dirty="0" smtClean="0">
                <a:cs typeface="Times New Roman" pitchFamily="18" charset="0"/>
              </a:rPr>
              <a:t>Uncomplicated disease course –not indication for C/S.</a:t>
            </a:r>
          </a:p>
          <a:p>
            <a:pPr marL="236538" indent="-236538">
              <a:buFont typeface="Wingdings" pitchFamily="2" charset="2"/>
              <a:buChar char="Ø"/>
            </a:pP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M</a:t>
            </a:r>
            <a:r>
              <a:rPr lang="en-US" sz="2400" dirty="0" smtClean="0">
                <a:cs typeface="Times New Roman" pitchFamily="18" charset="0"/>
              </a:rPr>
              <a:t>ost cases  need  CS  for </a:t>
            </a:r>
            <a:r>
              <a:rPr lang="en-US" sz="2400" dirty="0" err="1" smtClean="0">
                <a:cs typeface="Times New Roman" pitchFamily="18" charset="0"/>
              </a:rPr>
              <a:t>cephalopelvic</a:t>
            </a:r>
            <a:r>
              <a:rPr lang="en-US" sz="2400" dirty="0" smtClean="0">
                <a:cs typeface="Times New Roman" pitchFamily="18" charset="0"/>
              </a:rPr>
              <a:t> disproportion and skeletal deformities combined with normal fetal growth.</a:t>
            </a:r>
          </a:p>
          <a:p>
            <a:pPr marL="236538" indent="-236538">
              <a:buFont typeface="Wingdings" pitchFamily="2" charset="2"/>
              <a:buChar char="Ø"/>
            </a:pPr>
            <a:r>
              <a:rPr lang="en-US" sz="2400" dirty="0" smtClean="0">
                <a:cs typeface="Times New Roman" pitchFamily="18" charset="0"/>
              </a:rPr>
              <a:t>To </a:t>
            </a:r>
            <a:r>
              <a:rPr lang="en-US" sz="2400" dirty="0">
                <a:cs typeface="Times New Roman" pitchFamily="18" charset="0"/>
              </a:rPr>
              <a:t>minimize blood loss </a:t>
            </a:r>
            <a:r>
              <a:rPr lang="en-US" sz="2400" dirty="0" smtClean="0">
                <a:cs typeface="Times New Roman" pitchFamily="18" charset="0"/>
              </a:rPr>
              <a:t>AMTSL </a:t>
            </a:r>
            <a:r>
              <a:rPr lang="en-US" sz="2400" dirty="0">
                <a:cs typeface="Times New Roman" pitchFamily="18" charset="0"/>
              </a:rPr>
              <a:t>is recommended</a:t>
            </a:r>
          </a:p>
          <a:p>
            <a:r>
              <a:rPr lang="en-US" sz="24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5696607" y="6239708"/>
            <a:ext cx="2913993" cy="306467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Green-top Guideline No. 66 March 2014</a:t>
            </a: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6047" y="3720353"/>
            <a:ext cx="8229600" cy="2390588"/>
          </a:xfrm>
          <a:prstGeom prst="roundRect">
            <a:avLst/>
          </a:prstGeom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84163" indent="-284163" algn="just">
              <a:buFont typeface="Wingdings" pitchFamily="2" charset="2"/>
              <a:buChar char="Ø"/>
            </a:pPr>
            <a:r>
              <a:rPr lang="en-US" sz="2400" dirty="0" smtClean="0">
                <a:cs typeface="Times New Roman" pitchFamily="18" charset="0"/>
              </a:rPr>
              <a:t>During the postpartum stage, there is high risk of venous </a:t>
            </a:r>
            <a:r>
              <a:rPr lang="en-US" sz="2400" dirty="0" err="1" smtClean="0">
                <a:cs typeface="Times New Roman" pitchFamily="18" charset="0"/>
              </a:rPr>
              <a:t>thromboembolism</a:t>
            </a:r>
            <a:r>
              <a:rPr lang="en-US" sz="2400" dirty="0" smtClean="0">
                <a:cs typeface="Times New Roman" pitchFamily="18" charset="0"/>
              </a:rPr>
              <a:t> </a:t>
            </a:r>
          </a:p>
          <a:p>
            <a:pPr marL="284163" indent="-284163" algn="just">
              <a:buFont typeface="Wingdings" pitchFamily="2" charset="2"/>
              <a:buChar char="Ø"/>
            </a:pPr>
            <a:r>
              <a:rPr lang="en-US" sz="2400" dirty="0" smtClean="0">
                <a:cs typeface="Times New Roman" pitchFamily="18" charset="0"/>
              </a:rPr>
              <a:t>Low-molecular-weight heparin prophylaxis should be administered in hospital followed by a 7-day post discharge regimen after vaginal delivery or a 6-week regimen after C/S</a:t>
            </a:r>
          </a:p>
          <a:p>
            <a:pPr marL="284163" indent="-284163" algn="just">
              <a:buFont typeface="Wingdings" pitchFamily="2" charset="2"/>
              <a:buChar char="Ø"/>
            </a:pPr>
            <a:r>
              <a:rPr lang="en-US" sz="2400" dirty="0" smtClean="0">
                <a:cs typeface="Times New Roman" pitchFamily="18" charset="0"/>
              </a:rPr>
              <a:t>Breastfeeding is safe and should be encouraged 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11" name="Flowchart: Terminator 8"/>
          <p:cNvSpPr/>
          <p:nvPr/>
        </p:nvSpPr>
        <p:spPr>
          <a:xfrm>
            <a:off x="381000" y="158133"/>
            <a:ext cx="8229600" cy="105581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err="1" smtClean="0"/>
              <a:t>Labour</a:t>
            </a:r>
            <a:r>
              <a:rPr lang="en-US" sz="3600" b="1" dirty="0" smtClean="0"/>
              <a:t> &amp; Postpartum management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build="allAtOnce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63537"/>
            <a:ext cx="8229600" cy="756267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Take Home Message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" y="993221"/>
            <a:ext cx="8229600" cy="3026989"/>
          </a:xfrm>
          <a:prstGeom prst="roundRect">
            <a:avLst/>
          </a:prstGeom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393700" indent="-39370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Advances in </a:t>
            </a:r>
            <a:r>
              <a:rPr lang="en-US" sz="2400" dirty="0" err="1" smtClean="0"/>
              <a:t>chelation</a:t>
            </a:r>
            <a:r>
              <a:rPr lang="en-US" sz="2400" dirty="0" smtClean="0"/>
              <a:t> therapy along with regular transfusions have introduced a new era for the </a:t>
            </a:r>
            <a:r>
              <a:rPr lang="en-US" sz="2400" dirty="0" err="1" smtClean="0"/>
              <a:t>thalassemic</a:t>
            </a:r>
            <a:r>
              <a:rPr lang="en-US" sz="2400" dirty="0" smtClean="0"/>
              <a:t> population- </a:t>
            </a:r>
          </a:p>
          <a:p>
            <a:pPr marL="393700" indent="-39370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Increasing the average life span and rendering the perspective of reproductive capacity attainment and creation of a family.</a:t>
            </a:r>
          </a:p>
          <a:p>
            <a:pPr marL="393700" indent="-39370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Like innumerable joys many challenges embark in this journey.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425971" y="4130572"/>
            <a:ext cx="8229600" cy="2538248"/>
          </a:xfrm>
          <a:prstGeom prst="round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346075" indent="-346075" algn="just">
              <a:buFont typeface="Wingdings" pitchFamily="2" charset="2"/>
              <a:buChar char="Ø"/>
            </a:pPr>
            <a:r>
              <a:rPr lang="en-US" sz="2400" dirty="0" smtClean="0"/>
              <a:t>Pregnancy in TM and TI should be considered a high-risk pregnancy, although gestation can be completed safely for both mother and fetus as long as pregnant women follow close screening. </a:t>
            </a:r>
          </a:p>
          <a:p>
            <a:pPr marL="346075" indent="-346075" algn="just">
              <a:buFont typeface="Wingdings" pitchFamily="2" charset="2"/>
              <a:buChar char="Ø"/>
            </a:pPr>
            <a:r>
              <a:rPr lang="en-US" sz="2400" dirty="0" smtClean="0"/>
              <a:t>Need consultation by qualified team of </a:t>
            </a:r>
            <a:r>
              <a:rPr lang="en-US" sz="2400" dirty="0" err="1" smtClean="0"/>
              <a:t>thalassemia</a:t>
            </a:r>
            <a:r>
              <a:rPr lang="en-US" sz="2400" dirty="0" smtClean="0"/>
              <a:t> experts- before and throughout pregnancy.  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341578"/>
            <a:ext cx="8229600" cy="105581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smtClean="0"/>
              <a:t>Cont…..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5971" y="2033693"/>
            <a:ext cx="8229600" cy="3695417"/>
          </a:xfrm>
          <a:prstGeom prst="round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346075" indent="-346075" algn="just">
              <a:buFont typeface="Wingdings" pitchFamily="2" charset="2"/>
              <a:buChar char="Ø"/>
            </a:pPr>
            <a:r>
              <a:rPr lang="en-US" sz="2400" dirty="0">
                <a:latin typeface="Calibri"/>
                <a:cs typeface="Times New Roman" pitchFamily="18" charset="0"/>
              </a:rPr>
              <a:t>Advances in the primary care of β-</a:t>
            </a:r>
            <a:r>
              <a:rPr lang="en-US" sz="2400" dirty="0" err="1">
                <a:latin typeface="Calibri"/>
                <a:cs typeface="Times New Roman" pitchFamily="18" charset="0"/>
              </a:rPr>
              <a:t>thalassaemia</a:t>
            </a:r>
            <a:r>
              <a:rPr lang="en-US" sz="2400" dirty="0">
                <a:latin typeface="Calibri"/>
                <a:cs typeface="Times New Roman" pitchFamily="18" charset="0"/>
              </a:rPr>
              <a:t> major  by optimal blood transfusion and </a:t>
            </a:r>
            <a:r>
              <a:rPr lang="en-US" sz="2400" dirty="0" smtClean="0">
                <a:latin typeface="Calibri"/>
                <a:cs typeface="Times New Roman" pitchFamily="18" charset="0"/>
              </a:rPr>
              <a:t>chelation </a:t>
            </a:r>
            <a:r>
              <a:rPr lang="en-US" sz="2400" dirty="0">
                <a:latin typeface="Calibri"/>
                <a:cs typeface="Times New Roman" pitchFamily="18" charset="0"/>
              </a:rPr>
              <a:t>therapy  improved patient survival into adulthood. </a:t>
            </a:r>
          </a:p>
          <a:p>
            <a:pPr marL="346075" indent="-346075" algn="just">
              <a:buFont typeface="Wingdings" pitchFamily="2" charset="2"/>
              <a:buChar char="Ø"/>
            </a:pPr>
            <a:r>
              <a:rPr lang="en-US" sz="2400" dirty="0" smtClean="0">
                <a:latin typeface="Calibri"/>
                <a:cs typeface="Times New Roman" pitchFamily="18" charset="0"/>
              </a:rPr>
              <a:t>At the same time, patients’ quality of life has also increased significantly.</a:t>
            </a:r>
          </a:p>
          <a:p>
            <a:pPr marL="346075" indent="-346075" algn="just">
              <a:buFont typeface="Wingdings" pitchFamily="2" charset="2"/>
              <a:buChar char="Ø"/>
            </a:pPr>
            <a:r>
              <a:rPr lang="en-US" sz="2400" dirty="0" smtClean="0">
                <a:latin typeface="Calibri"/>
                <a:cs typeface="Times New Roman" pitchFamily="18" charset="0"/>
              </a:rPr>
              <a:t>And expectation of having a family—an important dimension of quality of life—is consequently an important aspiration for many </a:t>
            </a:r>
            <a:r>
              <a:rPr lang="en-US" sz="2400" dirty="0" err="1" smtClean="0">
                <a:latin typeface="Calibri"/>
                <a:cs typeface="Times New Roman" pitchFamily="18" charset="0"/>
              </a:rPr>
              <a:t>thalassaemia</a:t>
            </a:r>
            <a:r>
              <a:rPr lang="en-US" sz="2400" dirty="0" smtClean="0">
                <a:latin typeface="Calibri"/>
                <a:cs typeface="Times New Roman" pitchFamily="18" charset="0"/>
              </a:rPr>
              <a:t> patients.</a:t>
            </a:r>
            <a:endParaRPr lang="en-US" sz="1400" dirty="0">
              <a:solidFill>
                <a:schemeClr val="tx1"/>
              </a:solidFill>
              <a:latin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abassum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2710" y="2959985"/>
            <a:ext cx="3932648" cy="12454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 cap="sq">
            <a:solidFill>
              <a:srgbClr val="FF000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41" name="Picture 1" descr="C:\Users\user\Desktop\Thalassemia\Image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1548" y="201009"/>
            <a:ext cx="4097064" cy="2431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2" name="Picture 2" descr="C:\Users\user\Desktop\Thalassemia\Image\images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402" y="4347339"/>
            <a:ext cx="4290479" cy="2431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3" name="Picture 3" descr="C:\Users\user\Desktop\Thalassemia\Image\downloa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8106" y="4378871"/>
            <a:ext cx="4097064" cy="2431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5" name="Picture 5" descr="C:\Users\user\Desktop\Thalassemia\Image\images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5665" y="201009"/>
            <a:ext cx="4326513" cy="24318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158133"/>
            <a:ext cx="8229600" cy="105581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smtClean="0"/>
              <a:t>Iron </a:t>
            </a:r>
            <a:r>
              <a:rPr lang="en-US" sz="3600" b="1" dirty="0" err="1" smtClean="0"/>
              <a:t>Chelation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1538224"/>
            <a:ext cx="8229600" cy="2387390"/>
          </a:xfrm>
          <a:prstGeom prst="roundRect">
            <a:avLst/>
          </a:prstGeom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36538" indent="-236538" algn="just">
              <a:buFont typeface="Wingdings" pitchFamily="2" charset="2"/>
              <a:buChar char="Ø"/>
            </a:pPr>
            <a:r>
              <a:rPr lang="en-US" sz="2400" dirty="0" err="1" smtClean="0">
                <a:cs typeface="Times New Roman" pitchFamily="18" charset="0"/>
              </a:rPr>
              <a:t>Desferrioxamine</a:t>
            </a:r>
            <a:r>
              <a:rPr lang="en-US" sz="2400" dirty="0" smtClean="0">
                <a:cs typeface="Times New Roman" pitchFamily="18" charset="0"/>
              </a:rPr>
              <a:t> is the only </a:t>
            </a:r>
            <a:r>
              <a:rPr lang="en-US" sz="2400" dirty="0" err="1" smtClean="0">
                <a:cs typeface="Times New Roman" pitchFamily="18" charset="0"/>
              </a:rPr>
              <a:t>chelation</a:t>
            </a:r>
            <a:r>
              <a:rPr lang="en-US" sz="2400" dirty="0" smtClean="0">
                <a:cs typeface="Times New Roman" pitchFamily="18" charset="0"/>
              </a:rPr>
              <a:t> agent with  evidence for use in the second and third trimester.  </a:t>
            </a:r>
          </a:p>
          <a:p>
            <a:pPr marL="236538" indent="-236538" algn="just">
              <a:buFont typeface="Wingdings" pitchFamily="2" charset="2"/>
              <a:buChar char="Ø"/>
            </a:pPr>
            <a:r>
              <a:rPr lang="en-US" sz="2400" dirty="0" err="1" smtClean="0">
                <a:cs typeface="Times New Roman" pitchFamily="18" charset="0"/>
              </a:rPr>
              <a:t>Chelation</a:t>
            </a:r>
            <a:r>
              <a:rPr lang="en-US" sz="2400" dirty="0" smtClean="0">
                <a:cs typeface="Times New Roman" pitchFamily="18" charset="0"/>
              </a:rPr>
              <a:t> in second and third trimester is important as ongoing iron accumulation from transfusion  can expose the women to new complications related to iron overload, particularly diabetes and </a:t>
            </a:r>
            <a:r>
              <a:rPr lang="en-US" sz="2400" dirty="0" err="1" smtClean="0">
                <a:cs typeface="Times New Roman" pitchFamily="18" charset="0"/>
              </a:rPr>
              <a:t>cardiomyopathy</a:t>
            </a:r>
            <a:r>
              <a:rPr lang="en-US" sz="2400" dirty="0" smtClean="0">
                <a:cs typeface="Times New Roman" pitchFamily="18" charset="0"/>
              </a:rPr>
              <a:t>.</a:t>
            </a:r>
            <a:r>
              <a:rPr lang="en-US" sz="2400" dirty="0" smtClean="0"/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5971" y="4256700"/>
            <a:ext cx="8229600" cy="1340059"/>
          </a:xfrm>
          <a:prstGeom prst="round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236538" indent="-236538" algn="just">
              <a:buFont typeface="Wingdings" pitchFamily="2" charset="2"/>
              <a:buChar char="Ø"/>
            </a:pPr>
            <a:r>
              <a:rPr lang="en-US" sz="2400" dirty="0" smtClean="0">
                <a:cs typeface="Times New Roman" pitchFamily="18" charset="0"/>
              </a:rPr>
              <a:t>Under guidance of  an </a:t>
            </a:r>
            <a:r>
              <a:rPr lang="en-US" sz="2400" dirty="0" err="1" smtClean="0">
                <a:cs typeface="Times New Roman" pitchFamily="18" charset="0"/>
              </a:rPr>
              <a:t>haematologist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smtClean="0"/>
              <a:t>with experience in iron </a:t>
            </a:r>
            <a:r>
              <a:rPr lang="en-US" sz="2400" dirty="0" err="1" smtClean="0"/>
              <a:t>chelation</a:t>
            </a:r>
            <a:r>
              <a:rPr lang="en-US" sz="2400" dirty="0" smtClean="0"/>
              <a:t> therapy</a:t>
            </a:r>
            <a:r>
              <a:rPr lang="en-US" sz="2400" dirty="0" smtClean="0">
                <a:cs typeface="Times New Roman" pitchFamily="18" charset="0"/>
              </a:rPr>
              <a:t>  </a:t>
            </a:r>
            <a:r>
              <a:rPr lang="en-US" sz="2400" dirty="0" err="1" smtClean="0">
                <a:cs typeface="Times New Roman" pitchFamily="18" charset="0"/>
              </a:rPr>
              <a:t>chelation</a:t>
            </a:r>
            <a:r>
              <a:rPr lang="en-US" sz="2400" dirty="0" smtClean="0">
                <a:cs typeface="Times New Roman" pitchFamily="18" charset="0"/>
              </a:rPr>
              <a:t> should be tailored according to the needs of the individual woman.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225362" y="6173100"/>
            <a:ext cx="5688724" cy="306467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</a:rPr>
              <a:t>Rachmilewitz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</a:rPr>
              <a:t> EA, </a:t>
            </a:r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</a:rPr>
              <a:t>Giardina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</a:rPr>
              <a:t> P. How I treat </a:t>
            </a:r>
            <a:r>
              <a:rPr lang="en-US" sz="1200" b="1" i="1" dirty="0" err="1" smtClean="0">
                <a:solidFill>
                  <a:schemeClr val="accent2">
                    <a:lumMod val="75000"/>
                  </a:schemeClr>
                </a:solidFill>
              </a:rPr>
              <a:t>thalassemia</a:t>
            </a:r>
            <a:r>
              <a:rPr lang="en-US" sz="1200" b="1" i="1" dirty="0" smtClean="0">
                <a:solidFill>
                  <a:schemeClr val="accent2">
                    <a:lumMod val="75000"/>
                  </a:schemeClr>
                </a:solidFill>
              </a:rPr>
              <a:t>. Blood. 2011;118:3479–3488</a:t>
            </a: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5" grpId="0" build="allAtOnce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2" descr="http://upload.wikimedia.org/wikipedia/commons/thumb/2/26/Red_Blood_Cell_abnormalities.png/1024px-Red_Blood_Cell_abnormalit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67818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1" name="Picture 4" descr="http://www.almustafatrust.org/cms/wp-content/uploads/2013/12/bangladesh-300x1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0"/>
            <a:ext cx="2857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429000" y="4648200"/>
            <a:ext cx="4737538" cy="13234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Bangladesh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according to the WHO </a:t>
            </a: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3.0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% of the populations are carriers of </a:t>
            </a:r>
            <a:endParaRPr lang="en-US" sz="20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  <a:r>
              <a:rPr lang="el-GR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β</a:t>
            </a: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–</a:t>
            </a: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thalassaemia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4.0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% are carriers of Haemoglobin-E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154214" y="6286500"/>
            <a:ext cx="4761186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Ref: World Health Organization. WHO Fact Sheet 2002; 138. 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315200" y="1066800"/>
            <a:ext cx="1600200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Distribution of red blood cell abnormalities worldwide</a:t>
            </a:r>
          </a:p>
        </p:txBody>
      </p:sp>
    </p:spTree>
    <p:extLst>
      <p:ext uri="{BB962C8B-B14F-4D97-AF65-F5344CB8AC3E}">
        <p14:creationId xmlns:p14="http://schemas.microsoft.com/office/powerpoint/2010/main" val="264405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158133"/>
            <a:ext cx="8229600" cy="105581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Antenatal care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000" y="2932386"/>
            <a:ext cx="8229600" cy="1394162"/>
          </a:xfrm>
          <a:prstGeom prst="roundRect">
            <a:avLst/>
          </a:prstGeom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84163" indent="-284163" algn="just">
              <a:buFont typeface="Wingdings" pitchFamily="2" charset="2"/>
              <a:buChar char="Ø"/>
            </a:pPr>
            <a:r>
              <a:rPr lang="en-US" sz="2400" dirty="0" smtClean="0">
                <a:cs typeface="Times New Roman" pitchFamily="18" charset="0"/>
              </a:rPr>
              <a:t>Multidisciplinary team involving Fetomaternal Medicine specialist &amp; </a:t>
            </a:r>
            <a:r>
              <a:rPr lang="en-US" sz="2400" dirty="0" err="1" smtClean="0">
                <a:cs typeface="Times New Roman" pitchFamily="18" charset="0"/>
              </a:rPr>
              <a:t>Haematologist</a:t>
            </a:r>
            <a:r>
              <a:rPr lang="en-US" sz="2400" dirty="0" smtClean="0">
                <a:cs typeface="Times New Roman" pitchFamily="18" charset="0"/>
              </a:rPr>
              <a:t> should provide routine as well as specialist antenatal care.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5770178" y="5029200"/>
            <a:ext cx="2840421" cy="306467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Green-top Guideline No. 66 March 2014</a:t>
            </a: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749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1383" t="3879" r="31540" b="62284"/>
          <a:stretch>
            <a:fillRect/>
          </a:stretch>
        </p:blipFill>
        <p:spPr bwMode="auto">
          <a:xfrm rot="3666519">
            <a:off x="4482897" y="2316775"/>
            <a:ext cx="4824248" cy="24751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Flowchart: Terminator 8"/>
          <p:cNvSpPr/>
          <p:nvPr/>
        </p:nvSpPr>
        <p:spPr>
          <a:xfrm>
            <a:off x="381000" y="63538"/>
            <a:ext cx="8229600" cy="645908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600" b="1" dirty="0" smtClean="0">
                <a:cs typeface="Times New Roman" pitchFamily="18" charset="0"/>
              </a:rPr>
              <a:t>Fertility</a:t>
            </a:r>
            <a:endParaRPr lang="en-US" sz="3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81000" y="844520"/>
            <a:ext cx="4585138" cy="2387390"/>
          </a:xfrm>
          <a:prstGeom prst="roundRect">
            <a:avLst/>
          </a:prstGeom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36538" indent="-236538" algn="just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cs typeface="Times New Roman" pitchFamily="18" charset="0"/>
              </a:rPr>
              <a:t>Hypogonadotropic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Times New Roman" pitchFamily="18" charset="0"/>
              </a:rPr>
              <a:t>hypogonadism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 (HH) -</a:t>
            </a:r>
            <a:r>
              <a:rPr lang="en-US" dirty="0" smtClean="0">
                <a:cs typeface="Times New Roman" pitchFamily="18" charset="0"/>
              </a:rPr>
              <a:t>the commonest </a:t>
            </a:r>
            <a:r>
              <a:rPr lang="en-US" dirty="0" err="1" smtClean="0">
                <a:cs typeface="Times New Roman" pitchFamily="18" charset="0"/>
              </a:rPr>
              <a:t>endocrinopathy</a:t>
            </a:r>
            <a:r>
              <a:rPr lang="en-US" dirty="0" smtClean="0">
                <a:cs typeface="Times New Roman" pitchFamily="18" charset="0"/>
              </a:rPr>
              <a:t>  leading to  pubertal failure, sexual dysfunction, infertility, and short stature.</a:t>
            </a:r>
          </a:p>
          <a:p>
            <a:pPr marL="236538" indent="-236538" algn="just"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51%–66% transfusion dependent  </a:t>
            </a:r>
            <a:r>
              <a:rPr lang="en-US" dirty="0" err="1" smtClean="0">
                <a:cs typeface="Times New Roman" pitchFamily="18" charset="0"/>
              </a:rPr>
              <a:t>thalassemic</a:t>
            </a:r>
            <a:r>
              <a:rPr lang="en-US" dirty="0" smtClean="0">
                <a:cs typeface="Times New Roman" pitchFamily="18" charset="0"/>
              </a:rPr>
              <a:t> patients  develop marked  </a:t>
            </a:r>
            <a:r>
              <a:rPr lang="en-US" dirty="0" err="1" smtClean="0">
                <a:cs typeface="Times New Roman" pitchFamily="18" charset="0"/>
              </a:rPr>
              <a:t>hemosiderosis</a:t>
            </a:r>
            <a:r>
              <a:rPr lang="en-US" dirty="0" smtClean="0">
                <a:cs typeface="Times New Roman" pitchFamily="18" charset="0"/>
              </a:rPr>
              <a:t> resulting  in free radical oxidative stress  of target organs.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8673" y="3326505"/>
            <a:ext cx="5155024" cy="2617141"/>
          </a:xfrm>
          <a:prstGeom prst="round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236538" indent="-236538" algn="just"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Iron accumulation in  anterior pituitary , results in impaired secretion of </a:t>
            </a:r>
            <a:r>
              <a:rPr lang="en-US" dirty="0" err="1" smtClean="0">
                <a:cs typeface="Times New Roman" pitchFamily="18" charset="0"/>
              </a:rPr>
              <a:t>gonadotropins</a:t>
            </a:r>
            <a:r>
              <a:rPr lang="en-US" dirty="0" smtClean="0">
                <a:cs typeface="Times New Roman" pitchFamily="18" charset="0"/>
              </a:rPr>
              <a:t> and growth-hormone .</a:t>
            </a:r>
          </a:p>
          <a:p>
            <a:pPr marL="236538" indent="-236538" algn="just">
              <a:buFont typeface="Wingdings" pitchFamily="2" charset="2"/>
              <a:buChar char="Ø"/>
            </a:pPr>
            <a:r>
              <a:rPr lang="en-US" dirty="0" smtClean="0">
                <a:cs typeface="Times New Roman" pitchFamily="18" charset="0"/>
              </a:rPr>
              <a:t>Iron accumulation in the ovaries or testes create imbalance between the generation of reactive oxygen species and the scavenging capacity of antioxidants in the reproductive tract</a:t>
            </a:r>
            <a:r>
              <a:rPr lang="en-US" dirty="0" smtClean="0"/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78673" y="6006711"/>
            <a:ext cx="8231927" cy="817245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De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Sanctis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V,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Soliman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AT,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Elsedfy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H, et al.  Indian J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Endocrinol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Metab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. 2013;17:8–18. </a:t>
            </a:r>
          </a:p>
          <a:p>
            <a:pPr algn="just">
              <a:buNone/>
            </a:pP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Roussou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P et al .  Anemia. 2013;2013:617204</a:t>
            </a:r>
          </a:p>
          <a:p>
            <a:pPr algn="just">
              <a:buNone/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Agarwal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A,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Allamaneni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S.  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Reprod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Biomed Online. 2004;9:338–347.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-1576552" y="323191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158134"/>
            <a:ext cx="8229600" cy="70897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smtClean="0">
                <a:cs typeface="Times New Roman" pitchFamily="18" charset="0"/>
              </a:rPr>
              <a:t>Fertility --Management 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503" y="1213556"/>
            <a:ext cx="7945520" cy="4402666"/>
          </a:xfrm>
          <a:prstGeom prst="roundRect">
            <a:avLst/>
          </a:prstGeom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284163" indent="-284163" algn="just">
              <a:buFont typeface="Wingdings" pitchFamily="2" charset="2"/>
              <a:buChar char="Ø"/>
            </a:pPr>
            <a:r>
              <a:rPr lang="en-US" sz="2400" dirty="0" smtClean="0">
                <a:cs typeface="Times New Roman" pitchFamily="18" charset="0"/>
              </a:rPr>
              <a:t>Majority patients  has </a:t>
            </a:r>
            <a:r>
              <a:rPr lang="en-US" sz="2400" dirty="0" err="1" smtClean="0">
                <a:cs typeface="Times New Roman" pitchFamily="18" charset="0"/>
              </a:rPr>
              <a:t>nonpulsatile</a:t>
            </a:r>
            <a:r>
              <a:rPr lang="en-US" sz="2400" dirty="0" smtClean="0">
                <a:cs typeface="Times New Roman" pitchFamily="18" charset="0"/>
              </a:rPr>
              <a:t>  but functional gonads</a:t>
            </a:r>
          </a:p>
          <a:p>
            <a:pPr marL="284163" indent="-284163" algn="just">
              <a:buFont typeface="Wingdings" pitchFamily="2" charset="2"/>
              <a:buChar char="Ø"/>
            </a:pPr>
            <a:r>
              <a:rPr lang="en-US" sz="2400" dirty="0" smtClean="0">
                <a:cs typeface="Times New Roman" pitchFamily="18" charset="0"/>
              </a:rPr>
              <a:t>Likely to benefit from </a:t>
            </a:r>
            <a:r>
              <a:rPr lang="en-US" sz="2400" dirty="0" smtClean="0"/>
              <a:t>exogenous </a:t>
            </a:r>
            <a:r>
              <a:rPr lang="en-US" sz="2400" dirty="0" err="1" smtClean="0"/>
              <a:t>gonadotrophin</a:t>
            </a:r>
            <a:r>
              <a:rPr lang="en-US" sz="2400" dirty="0" smtClean="0"/>
              <a:t> therapy, ‘bypassing’ the H-P axis.</a:t>
            </a:r>
          </a:p>
          <a:p>
            <a:pPr marL="284163" indent="-284163" algn="just">
              <a:buFont typeface="Wingdings" pitchFamily="2" charset="2"/>
              <a:buChar char="Ø"/>
            </a:pPr>
            <a:r>
              <a:rPr lang="en-US" sz="2400" dirty="0" smtClean="0">
                <a:cs typeface="Times New Roman" pitchFamily="18" charset="0"/>
              </a:rPr>
              <a:t>Human chorionic </a:t>
            </a:r>
            <a:r>
              <a:rPr lang="en-US" sz="2400" dirty="0" err="1" smtClean="0">
                <a:cs typeface="Times New Roman" pitchFamily="18" charset="0"/>
              </a:rPr>
              <a:t>gonadotropin</a:t>
            </a:r>
            <a:r>
              <a:rPr lang="en-US" sz="2400" dirty="0" smtClean="0">
                <a:cs typeface="Times New Roman" pitchFamily="18" charset="0"/>
              </a:rPr>
              <a:t>/human menopausal </a:t>
            </a:r>
            <a:r>
              <a:rPr lang="en-US" sz="2400" dirty="0" err="1" smtClean="0">
                <a:cs typeface="Times New Roman" pitchFamily="18" charset="0"/>
              </a:rPr>
              <a:t>gonadotropin</a:t>
            </a:r>
            <a:r>
              <a:rPr lang="en-US" sz="2400" dirty="0" smtClean="0">
                <a:cs typeface="Times New Roman" pitchFamily="18" charset="0"/>
              </a:rPr>
              <a:t> therapy gives 80% success rate</a:t>
            </a:r>
          </a:p>
          <a:p>
            <a:pPr marL="284163" indent="-284163" algn="just">
              <a:buFont typeface="Wingdings" pitchFamily="2" charset="2"/>
              <a:buChar char="Ø"/>
            </a:pPr>
            <a:r>
              <a:rPr lang="en-US" sz="2400" dirty="0" smtClean="0">
                <a:cs typeface="Times New Roman" pitchFamily="18" charset="0"/>
              </a:rPr>
              <a:t>Spermatogenesis in </a:t>
            </a:r>
            <a:r>
              <a:rPr lang="en-US" sz="2400" dirty="0" err="1" smtClean="0">
                <a:cs typeface="Times New Roman" pitchFamily="18" charset="0"/>
              </a:rPr>
              <a:t>thalassemic</a:t>
            </a:r>
            <a:r>
              <a:rPr lang="en-US" sz="2400" dirty="0" smtClean="0">
                <a:cs typeface="Times New Roman" pitchFamily="18" charset="0"/>
              </a:rPr>
              <a:t> males is more difficult to treat, success rate of 10%–15% in moderate to severely iron-loaded patients.</a:t>
            </a:r>
          </a:p>
          <a:p>
            <a:pPr marL="284163" indent="-284163" algn="just">
              <a:buFont typeface="Wingdings" pitchFamily="2" charset="2"/>
              <a:buChar char="Ø"/>
            </a:pPr>
            <a:r>
              <a:rPr lang="en-US" sz="2400" dirty="0" smtClean="0"/>
              <a:t>ovulation in females and spermatogenesis in males </a:t>
            </a:r>
            <a:r>
              <a:rPr lang="en-US" sz="2400" dirty="0" smtClean="0">
                <a:cs typeface="Times New Roman" pitchFamily="18" charset="0"/>
              </a:rPr>
              <a:t> must be undertaken according to HFEA guidelines.</a:t>
            </a:r>
          </a:p>
          <a:p>
            <a:pPr marL="284163" indent="-284163" algn="just">
              <a:buFont typeface="Wingdings" pitchFamily="2" charset="2"/>
              <a:buChar char="Ø"/>
            </a:pPr>
            <a:endParaRPr lang="en-US" sz="2400" dirty="0" smtClean="0">
              <a:cs typeface="Times New Roman" pitchFamily="18" charset="0"/>
            </a:endParaRPr>
          </a:p>
          <a:p>
            <a:pPr marL="284163" indent="-284163" algn="just"/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81000" y="5854669"/>
            <a:ext cx="8231927" cy="578882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4163" indent="-284163" algn="just"/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Skordis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N,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Petrikkos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L,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Toumba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M, et al. Update on fertility in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thalassaemia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major. 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Pediatr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Endocrinol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Rev. 2004;2:296–302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386489"/>
            <a:ext cx="8229600" cy="105581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Prevention of 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Thalassemia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Thalassemia\UCSF-maternal-fetal-cen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1781498"/>
            <a:ext cx="5543550" cy="4619297"/>
          </a:xfrm>
          <a:prstGeom prst="roundRect">
            <a:avLst>
              <a:gd name="adj" fmla="val 16667"/>
            </a:avLst>
          </a:prstGeom>
          <a:ln w="28575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158133"/>
            <a:ext cx="8229600" cy="105581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smtClean="0"/>
              <a:t>Prevention-Screening: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1702676"/>
            <a:ext cx="5310352" cy="4382814"/>
          </a:xfrm>
          <a:prstGeom prst="roundRect">
            <a:avLst/>
          </a:prstGeom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marL="393700" indent="-39370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err="1" smtClean="0"/>
              <a:t>Thalassemia</a:t>
            </a:r>
            <a:r>
              <a:rPr lang="en-US" sz="2400" dirty="0" smtClean="0"/>
              <a:t> traits/carriers  have  reduced MCV, MCH with normal MCHC </a:t>
            </a:r>
          </a:p>
          <a:p>
            <a:pPr marL="393700" indent="-39370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Cut off points  varies from laboratory to laboratory </a:t>
            </a:r>
          </a:p>
          <a:p>
            <a:pPr marL="393700" indent="-39370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MCV &lt; 77 fl and MCH &lt; 27 </a:t>
            </a:r>
            <a:r>
              <a:rPr lang="en-US" sz="2400" dirty="0" err="1" smtClean="0"/>
              <a:t>pgm</a:t>
            </a:r>
            <a:r>
              <a:rPr lang="en-US" sz="2400" dirty="0" smtClean="0"/>
              <a:t> are ideally suited for further confirmation of carrier state</a:t>
            </a:r>
          </a:p>
          <a:p>
            <a:pPr marL="393700" indent="-393700"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/>
              <a:t>Hb A2  level  is the gold standard for detection of trait  : </a:t>
            </a:r>
            <a:r>
              <a:rPr lang="en-US" sz="2400" dirty="0" smtClean="0">
                <a:solidFill>
                  <a:srgbClr val="FF0000"/>
                </a:solidFill>
              </a:rPr>
              <a:t>3.5%</a:t>
            </a:r>
            <a:r>
              <a:rPr lang="en-US" sz="2400" dirty="0" smtClean="0"/>
              <a:t> is  the cut off value </a:t>
            </a:r>
          </a:p>
        </p:txBody>
      </p:sp>
      <p:pic>
        <p:nvPicPr>
          <p:cNvPr id="69636" name="Picture 4" descr="Image result for images thalassemia scree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1637" y="2081048"/>
            <a:ext cx="2853559" cy="3736427"/>
          </a:xfrm>
          <a:prstGeom prst="teardrop">
            <a:avLst/>
          </a:prstGeom>
          <a:noFill/>
          <a:ln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381000" y="225779"/>
            <a:ext cx="8229600" cy="1100666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smtClean="0"/>
              <a:t>Prevention-Screening: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" y="1646389"/>
            <a:ext cx="3993069" cy="4186537"/>
          </a:xfrm>
          <a:prstGeom prst="roundRect">
            <a:avLst/>
          </a:prstGeom>
          <a:ln w="127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Font typeface="Wingdings" pitchFamily="2" charset="2"/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dirty="0">
                <a:latin typeface="Calibri"/>
                <a:cs typeface="Times New Roman" pitchFamily="18" charset="0"/>
              </a:rPr>
              <a:t>Blood smear shows profound microcytic   anemia, with extreme </a:t>
            </a:r>
            <a:r>
              <a:rPr lang="en-US" sz="2400" dirty="0" err="1">
                <a:latin typeface="Calibri"/>
                <a:cs typeface="Times New Roman" pitchFamily="18" charset="0"/>
              </a:rPr>
              <a:t>hypochromia</a:t>
            </a:r>
            <a:r>
              <a:rPr lang="en-US" sz="2400" dirty="0">
                <a:latin typeface="Calibri"/>
                <a:cs typeface="Times New Roman" pitchFamily="18" charset="0"/>
              </a:rPr>
              <a:t>, tear drop, target cells and nucleated </a:t>
            </a:r>
            <a:r>
              <a:rPr lang="en-US" sz="2400" dirty="0" smtClean="0">
                <a:latin typeface="Calibri"/>
                <a:cs typeface="Times New Roman" pitchFamily="18" charset="0"/>
              </a:rPr>
              <a:t>RBCs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latin typeface="Calibri"/>
                <a:cs typeface="Times New Roman" pitchFamily="18" charset="0"/>
              </a:rPr>
              <a:t>Hemoglobin </a:t>
            </a:r>
            <a:r>
              <a:rPr lang="en-US" sz="2400" dirty="0">
                <a:latin typeface="Calibri"/>
                <a:cs typeface="Times New Roman" pitchFamily="18" charset="0"/>
              </a:rPr>
              <a:t>may be very low at 3-4 g/</a:t>
            </a:r>
            <a:r>
              <a:rPr lang="en-US" sz="2400" dirty="0" smtClean="0">
                <a:latin typeface="Calibri"/>
                <a:cs typeface="Times New Roman" pitchFamily="18" charset="0"/>
              </a:rPr>
              <a:t>dl</a:t>
            </a:r>
            <a:endParaRPr lang="en-US" sz="2400" dirty="0">
              <a:latin typeface="Calibri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242" y="1646390"/>
            <a:ext cx="3515358" cy="401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52073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</a:rPr>
              <a:t>Inheritance</a:t>
            </a:r>
            <a:r>
              <a:rPr lang="en-US" dirty="0"/>
              <a:t> </a:t>
            </a:r>
          </a:p>
        </p:txBody>
      </p:sp>
      <p:pic>
        <p:nvPicPr>
          <p:cNvPr id="108548" name="Picture 4" descr="hosp-hem-beta01-09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3657600" cy="4259263"/>
          </a:xfrm>
          <a:prstGeom prst="rect">
            <a:avLst/>
          </a:prstGeom>
          <a:noFill/>
        </p:spPr>
      </p:pic>
      <p:pic>
        <p:nvPicPr>
          <p:cNvPr id="108549" name="Picture 5" descr="hosp-hem-beta04-09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105400" y="1828800"/>
            <a:ext cx="3581400" cy="4267200"/>
          </a:xfrm>
          <a:noFill/>
          <a:ln/>
        </p:spPr>
      </p:pic>
      <p:sp>
        <p:nvSpPr>
          <p:cNvPr id="5" name="Flowchart: Terminator 8"/>
          <p:cNvSpPr/>
          <p:nvPr/>
        </p:nvSpPr>
        <p:spPr>
          <a:xfrm>
            <a:off x="570186" y="274639"/>
            <a:ext cx="8229600" cy="1142999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marL="365760" lvl="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Inheritence</a:t>
            </a:r>
            <a:endParaRPr lang="en-US" sz="36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26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2650</Words>
  <Application>Microsoft Macintosh PowerPoint</Application>
  <PresentationFormat>On-screen Show (4:3)</PresentationFormat>
  <Paragraphs>235</Paragraphs>
  <Slides>33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Inheritance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Firoza Begum</cp:lastModifiedBy>
  <cp:revision>441</cp:revision>
  <dcterms:modified xsi:type="dcterms:W3CDTF">2018-11-11T03:52:47Z</dcterms:modified>
</cp:coreProperties>
</file>